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494" r:id="rId4"/>
    <p:sldId id="495" r:id="rId5"/>
    <p:sldId id="491" r:id="rId6"/>
    <p:sldId id="492" r:id="rId7"/>
    <p:sldId id="493" r:id="rId8"/>
    <p:sldId id="479" r:id="rId9"/>
    <p:sldId id="480" r:id="rId10"/>
    <p:sldId id="496" r:id="rId11"/>
    <p:sldId id="497" r:id="rId12"/>
    <p:sldId id="481" r:id="rId13"/>
    <p:sldId id="501" r:id="rId14"/>
    <p:sldId id="503" r:id="rId15"/>
    <p:sldId id="498" r:id="rId16"/>
    <p:sldId id="502" r:id="rId17"/>
    <p:sldId id="499" r:id="rId18"/>
    <p:sldId id="500" r:id="rId19"/>
    <p:sldId id="504" r:id="rId20"/>
    <p:sldId id="557" r:id="rId21"/>
    <p:sldId id="558" r:id="rId22"/>
    <p:sldId id="559" r:id="rId23"/>
    <p:sldId id="560" r:id="rId24"/>
    <p:sldId id="565" r:id="rId25"/>
    <p:sldId id="561" r:id="rId26"/>
    <p:sldId id="562" r:id="rId27"/>
    <p:sldId id="563" r:id="rId28"/>
    <p:sldId id="564" r:id="rId29"/>
    <p:sldId id="482" r:id="rId30"/>
    <p:sldId id="483" r:id="rId31"/>
    <p:sldId id="484" r:id="rId32"/>
    <p:sldId id="485" r:id="rId33"/>
    <p:sldId id="486" r:id="rId34"/>
    <p:sldId id="487" r:id="rId35"/>
    <p:sldId id="488" r:id="rId36"/>
    <p:sldId id="489" r:id="rId37"/>
    <p:sldId id="594" r:id="rId38"/>
    <p:sldId id="595" r:id="rId39"/>
    <p:sldId id="596" r:id="rId40"/>
    <p:sldId id="597" r:id="rId41"/>
    <p:sldId id="525" r:id="rId42"/>
    <p:sldId id="526" r:id="rId43"/>
    <p:sldId id="528" r:id="rId44"/>
    <p:sldId id="529" r:id="rId45"/>
    <p:sldId id="530" r:id="rId46"/>
    <p:sldId id="527" r:id="rId47"/>
    <p:sldId id="532" r:id="rId48"/>
    <p:sldId id="531" r:id="rId49"/>
    <p:sldId id="521" r:id="rId50"/>
    <p:sldId id="522" r:id="rId51"/>
    <p:sldId id="523" r:id="rId52"/>
    <p:sldId id="524" r:id="rId53"/>
    <p:sldId id="505" r:id="rId54"/>
    <p:sldId id="533" r:id="rId55"/>
    <p:sldId id="534" r:id="rId56"/>
    <p:sldId id="506" r:id="rId57"/>
    <p:sldId id="507" r:id="rId58"/>
    <p:sldId id="508" r:id="rId59"/>
    <p:sldId id="509" r:id="rId60"/>
    <p:sldId id="510" r:id="rId61"/>
    <p:sldId id="535" r:id="rId62"/>
    <p:sldId id="536" r:id="rId63"/>
    <p:sldId id="537" r:id="rId64"/>
    <p:sldId id="538" r:id="rId65"/>
    <p:sldId id="539" r:id="rId66"/>
    <p:sldId id="540" r:id="rId67"/>
    <p:sldId id="541" r:id="rId68"/>
    <p:sldId id="542" r:id="rId69"/>
    <p:sldId id="511" r:id="rId70"/>
    <p:sldId id="512" r:id="rId71"/>
    <p:sldId id="513" r:id="rId72"/>
    <p:sldId id="514" r:id="rId73"/>
    <p:sldId id="515" r:id="rId74"/>
    <p:sldId id="516" r:id="rId75"/>
    <p:sldId id="517" r:id="rId76"/>
    <p:sldId id="518" r:id="rId77"/>
    <p:sldId id="519" r:id="rId78"/>
    <p:sldId id="520" r:id="rId79"/>
    <p:sldId id="543" r:id="rId80"/>
    <p:sldId id="544" r:id="rId81"/>
    <p:sldId id="545" r:id="rId82"/>
    <p:sldId id="546" r:id="rId83"/>
    <p:sldId id="547" r:id="rId84"/>
    <p:sldId id="548" r:id="rId85"/>
    <p:sldId id="549" r:id="rId86"/>
    <p:sldId id="550" r:id="rId87"/>
    <p:sldId id="551" r:id="rId88"/>
    <p:sldId id="552" r:id="rId89"/>
    <p:sldId id="553" r:id="rId90"/>
    <p:sldId id="554" r:id="rId91"/>
    <p:sldId id="555" r:id="rId92"/>
    <p:sldId id="556" r:id="rId93"/>
    <p:sldId id="566" r:id="rId94"/>
    <p:sldId id="567" r:id="rId95"/>
    <p:sldId id="568" r:id="rId96"/>
    <p:sldId id="569" r:id="rId97"/>
    <p:sldId id="570" r:id="rId98"/>
    <p:sldId id="571" r:id="rId99"/>
    <p:sldId id="572" r:id="rId100"/>
    <p:sldId id="575" r:id="rId101"/>
    <p:sldId id="576" r:id="rId102"/>
    <p:sldId id="577" r:id="rId103"/>
    <p:sldId id="580" r:id="rId104"/>
    <p:sldId id="578" r:id="rId105"/>
    <p:sldId id="579" r:id="rId106"/>
    <p:sldId id="573" r:id="rId107"/>
    <p:sldId id="574" r:id="rId108"/>
    <p:sldId id="581" r:id="rId109"/>
    <p:sldId id="257" r:id="rId110"/>
    <p:sldId id="262" r:id="rId111"/>
    <p:sldId id="258" r:id="rId112"/>
    <p:sldId id="286" r:id="rId113"/>
    <p:sldId id="259" r:id="rId114"/>
    <p:sldId id="260" r:id="rId115"/>
    <p:sldId id="261" r:id="rId116"/>
    <p:sldId id="263" r:id="rId117"/>
    <p:sldId id="264" r:id="rId118"/>
    <p:sldId id="265" r:id="rId119"/>
    <p:sldId id="266" r:id="rId120"/>
    <p:sldId id="268" r:id="rId121"/>
    <p:sldId id="269" r:id="rId122"/>
    <p:sldId id="267" r:id="rId123"/>
    <p:sldId id="598" r:id="rId124"/>
    <p:sldId id="599" r:id="rId125"/>
    <p:sldId id="600" r:id="rId126"/>
    <p:sldId id="601" r:id="rId127"/>
    <p:sldId id="602" r:id="rId128"/>
    <p:sldId id="603" r:id="rId129"/>
    <p:sldId id="604" r:id="rId130"/>
    <p:sldId id="605" r:id="rId131"/>
    <p:sldId id="270" r:id="rId132"/>
    <p:sldId id="271" r:id="rId133"/>
    <p:sldId id="272" r:id="rId134"/>
    <p:sldId id="273" r:id="rId135"/>
    <p:sldId id="274" r:id="rId136"/>
    <p:sldId id="275" r:id="rId137"/>
    <p:sldId id="276" r:id="rId138"/>
    <p:sldId id="277" r:id="rId139"/>
    <p:sldId id="279" r:id="rId140"/>
    <p:sldId id="278" r:id="rId141"/>
    <p:sldId id="280" r:id="rId142"/>
    <p:sldId id="281" r:id="rId143"/>
    <p:sldId id="282" r:id="rId144"/>
    <p:sldId id="283" r:id="rId145"/>
    <p:sldId id="284" r:id="rId146"/>
    <p:sldId id="285" r:id="rId147"/>
    <p:sldId id="289" r:id="rId148"/>
    <p:sldId id="288" r:id="rId149"/>
    <p:sldId id="290" r:id="rId150"/>
    <p:sldId id="291" r:id="rId151"/>
    <p:sldId id="294" r:id="rId152"/>
    <p:sldId id="292" r:id="rId153"/>
    <p:sldId id="293" r:id="rId154"/>
    <p:sldId id="295" r:id="rId155"/>
    <p:sldId id="296" r:id="rId156"/>
    <p:sldId id="297" r:id="rId157"/>
    <p:sldId id="298" r:id="rId158"/>
    <p:sldId id="299" r:id="rId159"/>
    <p:sldId id="300" r:id="rId160"/>
    <p:sldId id="301" r:id="rId161"/>
    <p:sldId id="302" r:id="rId162"/>
    <p:sldId id="303" r:id="rId163"/>
    <p:sldId id="304" r:id="rId164"/>
    <p:sldId id="305" r:id="rId165"/>
    <p:sldId id="306" r:id="rId166"/>
    <p:sldId id="307" r:id="rId167"/>
    <p:sldId id="308" r:id="rId168"/>
    <p:sldId id="590" r:id="rId169"/>
    <p:sldId id="309" r:id="rId170"/>
    <p:sldId id="589" r:id="rId171"/>
    <p:sldId id="313" r:id="rId172"/>
    <p:sldId id="310" r:id="rId173"/>
    <p:sldId id="311" r:id="rId174"/>
    <p:sldId id="317" r:id="rId175"/>
    <p:sldId id="314" r:id="rId176"/>
    <p:sldId id="315" r:id="rId177"/>
    <p:sldId id="316" r:id="rId178"/>
    <p:sldId id="318" r:id="rId179"/>
    <p:sldId id="321" r:id="rId180"/>
    <p:sldId id="319" r:id="rId181"/>
    <p:sldId id="320" r:id="rId182"/>
    <p:sldId id="322" r:id="rId183"/>
    <p:sldId id="323" r:id="rId184"/>
    <p:sldId id="324" r:id="rId185"/>
    <p:sldId id="325" r:id="rId186"/>
    <p:sldId id="326" r:id="rId187"/>
    <p:sldId id="327" r:id="rId188"/>
    <p:sldId id="328" r:id="rId189"/>
    <p:sldId id="329" r:id="rId190"/>
    <p:sldId id="333" r:id="rId191"/>
    <p:sldId id="335" r:id="rId192"/>
    <p:sldId id="587" r:id="rId193"/>
    <p:sldId id="586" r:id="rId194"/>
    <p:sldId id="588" r:id="rId195"/>
    <p:sldId id="331" r:id="rId196"/>
    <p:sldId id="330" r:id="rId197"/>
    <p:sldId id="332" r:id="rId198"/>
    <p:sldId id="337" r:id="rId199"/>
    <p:sldId id="338" r:id="rId200"/>
    <p:sldId id="339" r:id="rId201"/>
    <p:sldId id="340" r:id="rId202"/>
    <p:sldId id="341" r:id="rId203"/>
    <p:sldId id="342" r:id="rId204"/>
    <p:sldId id="343" r:id="rId205"/>
    <p:sldId id="344" r:id="rId206"/>
    <p:sldId id="349" r:id="rId207"/>
    <p:sldId id="345" r:id="rId208"/>
    <p:sldId id="347" r:id="rId209"/>
    <p:sldId id="360" r:id="rId210"/>
    <p:sldId id="363" r:id="rId211"/>
    <p:sldId id="365" r:id="rId212"/>
    <p:sldId id="592" r:id="rId213"/>
    <p:sldId id="593" r:id="rId214"/>
    <p:sldId id="591" r:id="rId215"/>
    <p:sldId id="369" r:id="rId216"/>
    <p:sldId id="370" r:id="rId217"/>
    <p:sldId id="371" r:id="rId218"/>
    <p:sldId id="373" r:id="rId219"/>
    <p:sldId id="372" r:id="rId220"/>
    <p:sldId id="374" r:id="rId221"/>
    <p:sldId id="375" r:id="rId222"/>
    <p:sldId id="376" r:id="rId223"/>
    <p:sldId id="379" r:id="rId224"/>
    <p:sldId id="381" r:id="rId225"/>
    <p:sldId id="382" r:id="rId226"/>
    <p:sldId id="383" r:id="rId227"/>
    <p:sldId id="384" r:id="rId228"/>
    <p:sldId id="385" r:id="rId229"/>
    <p:sldId id="386" r:id="rId230"/>
    <p:sldId id="387" r:id="rId231"/>
    <p:sldId id="388" r:id="rId232"/>
    <p:sldId id="389" r:id="rId233"/>
    <p:sldId id="390" r:id="rId234"/>
    <p:sldId id="391" r:id="rId235"/>
    <p:sldId id="392" r:id="rId236"/>
    <p:sldId id="393" r:id="rId237"/>
    <p:sldId id="394" r:id="rId238"/>
    <p:sldId id="395" r:id="rId239"/>
    <p:sldId id="396" r:id="rId240"/>
    <p:sldId id="397" r:id="rId241"/>
    <p:sldId id="398" r:id="rId242"/>
    <p:sldId id="399" r:id="rId243"/>
    <p:sldId id="400" r:id="rId244"/>
    <p:sldId id="401" r:id="rId245"/>
    <p:sldId id="402" r:id="rId246"/>
    <p:sldId id="403" r:id="rId247"/>
    <p:sldId id="404" r:id="rId248"/>
    <p:sldId id="405" r:id="rId249"/>
    <p:sldId id="406" r:id="rId250"/>
    <p:sldId id="407" r:id="rId251"/>
    <p:sldId id="408" r:id="rId252"/>
    <p:sldId id="409" r:id="rId253"/>
    <p:sldId id="410" r:id="rId254"/>
    <p:sldId id="411" r:id="rId255"/>
    <p:sldId id="412" r:id="rId256"/>
    <p:sldId id="413" r:id="rId257"/>
    <p:sldId id="414" r:id="rId258"/>
    <p:sldId id="433" r:id="rId259"/>
    <p:sldId id="434" r:id="rId260"/>
    <p:sldId id="435" r:id="rId261"/>
    <p:sldId id="436" r:id="rId262"/>
    <p:sldId id="437" r:id="rId263"/>
    <p:sldId id="438" r:id="rId264"/>
    <p:sldId id="415" r:id="rId265"/>
    <p:sldId id="416" r:id="rId266"/>
    <p:sldId id="417" r:id="rId267"/>
    <p:sldId id="418" r:id="rId268"/>
    <p:sldId id="419" r:id="rId269"/>
    <p:sldId id="421" r:id="rId270"/>
    <p:sldId id="420" r:id="rId271"/>
    <p:sldId id="422" r:id="rId272"/>
    <p:sldId id="423" r:id="rId273"/>
    <p:sldId id="424" r:id="rId274"/>
    <p:sldId id="425" r:id="rId275"/>
    <p:sldId id="426" r:id="rId276"/>
    <p:sldId id="427" r:id="rId277"/>
    <p:sldId id="428" r:id="rId278"/>
    <p:sldId id="429" r:id="rId279"/>
    <p:sldId id="430" r:id="rId280"/>
    <p:sldId id="431" r:id="rId281"/>
    <p:sldId id="432" r:id="rId282"/>
    <p:sldId id="439" r:id="rId283"/>
    <p:sldId id="440" r:id="rId284"/>
    <p:sldId id="441" r:id="rId285"/>
    <p:sldId id="442" r:id="rId286"/>
    <p:sldId id="443" r:id="rId287"/>
    <p:sldId id="583" r:id="rId288"/>
    <p:sldId id="444" r:id="rId289"/>
    <p:sldId id="447" r:id="rId290"/>
    <p:sldId id="446" r:id="rId291"/>
    <p:sldId id="448" r:id="rId292"/>
    <p:sldId id="584" r:id="rId293"/>
    <p:sldId id="449" r:id="rId294"/>
    <p:sldId id="450" r:id="rId295"/>
    <p:sldId id="454" r:id="rId296"/>
    <p:sldId id="458" r:id="rId297"/>
    <p:sldId id="455" r:id="rId298"/>
    <p:sldId id="457" r:id="rId299"/>
    <p:sldId id="460" r:id="rId300"/>
    <p:sldId id="459" r:id="rId301"/>
    <p:sldId id="466" r:id="rId302"/>
    <p:sldId id="465" r:id="rId303"/>
    <p:sldId id="463" r:id="rId304"/>
    <p:sldId id="464" r:id="rId305"/>
    <p:sldId id="468" r:id="rId306"/>
    <p:sldId id="582" r:id="rId307"/>
    <p:sldId id="467" r:id="rId308"/>
    <p:sldId id="469" r:id="rId309"/>
    <p:sldId id="470" r:id="rId310"/>
    <p:sldId id="471" r:id="rId311"/>
    <p:sldId id="472" r:id="rId312"/>
    <p:sldId id="473" r:id="rId313"/>
    <p:sldId id="474" r:id="rId314"/>
    <p:sldId id="475" r:id="rId315"/>
    <p:sldId id="476" r:id="rId316"/>
    <p:sldId id="585" r:id="rId3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588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13-10-2022</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13-10-2022</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2E38-B6DD-DEC8-09E4-259424796219}"/>
              </a:ext>
            </a:extLst>
          </p:cNvPr>
          <p:cNvSpPr>
            <a:spLocks noGrp="1"/>
          </p:cNvSpPr>
          <p:nvPr>
            <p:ph type="title"/>
          </p:nvPr>
        </p:nvSpPr>
        <p:spPr/>
        <p:txBody>
          <a:bodyPr/>
          <a:lstStyle/>
          <a:p>
            <a:r>
              <a:rPr lang="en-IN" dirty="0"/>
              <a:t>Decimal Number System</a:t>
            </a:r>
          </a:p>
        </p:txBody>
      </p:sp>
      <p:sp>
        <p:nvSpPr>
          <p:cNvPr id="3" name="Content Placeholder 2">
            <a:extLst>
              <a:ext uri="{FF2B5EF4-FFF2-40B4-BE49-F238E27FC236}">
                <a16:creationId xmlns:a16="http://schemas.microsoft.com/office/drawing/2014/main" id="{3B05DCA8-FAAE-0501-33F1-5888DC854B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F8453D0-13DC-5D57-4794-19019A6F7446}"/>
              </a:ext>
            </a:extLst>
          </p:cNvPr>
          <p:cNvPicPr>
            <a:picLocks noChangeAspect="1"/>
          </p:cNvPicPr>
          <p:nvPr/>
        </p:nvPicPr>
        <p:blipFill>
          <a:blip r:embed="rId2"/>
          <a:stretch>
            <a:fillRect/>
          </a:stretch>
        </p:blipFill>
        <p:spPr>
          <a:xfrm>
            <a:off x="602922" y="2180665"/>
            <a:ext cx="11316621" cy="3387928"/>
          </a:xfrm>
          <a:prstGeom prst="rect">
            <a:avLst/>
          </a:prstGeom>
        </p:spPr>
      </p:pic>
    </p:spTree>
    <p:extLst>
      <p:ext uri="{BB962C8B-B14F-4D97-AF65-F5344CB8AC3E}">
        <p14:creationId xmlns:p14="http://schemas.microsoft.com/office/powerpoint/2010/main" val="3720292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4108255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p>
        </p:txBody>
      </p:sp>
      <p:sp>
        <p:nvSpPr>
          <p:cNvPr id="4" name="Content Placeholder 3">
            <a:extLst>
              <a:ext uri="{FF2B5EF4-FFF2-40B4-BE49-F238E27FC236}">
                <a16:creationId xmlns:a16="http://schemas.microsoft.com/office/drawing/2014/main" id="{108253F2-7A78-140F-E479-AA93EBE97E28}"/>
              </a:ext>
            </a:extLst>
          </p:cNvPr>
          <p:cNvSpPr>
            <a:spLocks noGrp="1"/>
          </p:cNvSpPr>
          <p:nvPr>
            <p:ph sz="half" idx="1"/>
          </p:nvPr>
        </p:nvSpPr>
        <p:spPr/>
        <p:txBody>
          <a:bodyPr/>
          <a:lstStyle/>
          <a:p>
            <a:endParaRPr lang="en-IN"/>
          </a:p>
        </p:txBody>
      </p:sp>
      <p:sp>
        <p:nvSpPr>
          <p:cNvPr id="5" name="Content Placeholder 4">
            <a:extLst>
              <a:ext uri="{FF2B5EF4-FFF2-40B4-BE49-F238E27FC236}">
                <a16:creationId xmlns:a16="http://schemas.microsoft.com/office/drawing/2014/main" id="{068E5D4B-1942-0A7F-9859-8176ED4737A4}"/>
              </a:ext>
            </a:extLst>
          </p:cNvPr>
          <p:cNvSpPr>
            <a:spLocks noGrp="1"/>
          </p:cNvSpPr>
          <p:nvPr>
            <p:ph sz="half" idx="2"/>
          </p:nvPr>
        </p:nvSpPr>
        <p:spPr/>
        <p:txBody>
          <a:bodyPr/>
          <a:lstStyle/>
          <a:p>
            <a:endParaRPr lang="en-IN"/>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838200" y="2222336"/>
            <a:ext cx="5250220" cy="3863154"/>
          </a:xfrm>
          <a:prstGeom prst="rect">
            <a:avLst/>
          </a:prstGeom>
        </p:spPr>
      </p:pic>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3"/>
          <a:stretch>
            <a:fillRect/>
          </a:stretch>
        </p:blipFill>
        <p:spPr>
          <a:xfrm>
            <a:off x="6240820" y="2222336"/>
            <a:ext cx="5435879" cy="3505380"/>
          </a:xfrm>
          <a:prstGeom prst="rect">
            <a:avLst/>
          </a:prstGeom>
        </p:spPr>
      </p:pic>
    </p:spTree>
    <p:extLst>
      <p:ext uri="{BB962C8B-B14F-4D97-AF65-F5344CB8AC3E}">
        <p14:creationId xmlns:p14="http://schemas.microsoft.com/office/powerpoint/2010/main" val="3955607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A2C26B43-5CCE-07ED-F3A6-D9556BF2707B}"/>
              </a:ext>
            </a:extLst>
          </p:cNvPr>
          <p:cNvPicPr>
            <a:picLocks noChangeAspect="1"/>
          </p:cNvPicPr>
          <p:nvPr/>
        </p:nvPicPr>
        <p:blipFill>
          <a:blip r:embed="rId2"/>
          <a:stretch>
            <a:fillRect/>
          </a:stretch>
        </p:blipFill>
        <p:spPr>
          <a:xfrm>
            <a:off x="254502" y="2393183"/>
            <a:ext cx="11773697" cy="2588720"/>
          </a:xfrm>
          <a:prstGeom prst="rect">
            <a:avLst/>
          </a:prstGeom>
        </p:spPr>
      </p:pic>
    </p:spTree>
    <p:extLst>
      <p:ext uri="{BB962C8B-B14F-4D97-AF65-F5344CB8AC3E}">
        <p14:creationId xmlns:p14="http://schemas.microsoft.com/office/powerpoint/2010/main" val="2698966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sp>
        <p:nvSpPr>
          <p:cNvPr id="3" name="Content Placeholder 2">
            <a:extLst>
              <a:ext uri="{FF2B5EF4-FFF2-40B4-BE49-F238E27FC236}">
                <a16:creationId xmlns:a16="http://schemas.microsoft.com/office/drawing/2014/main" id="{7E30030D-DAD8-3B0D-B18A-4116AD67A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25464"/>
              <a:gd name="adj4" fmla="val 1603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Tree>
    <p:extLst>
      <p:ext uri="{BB962C8B-B14F-4D97-AF65-F5344CB8AC3E}">
        <p14:creationId xmlns:p14="http://schemas.microsoft.com/office/powerpoint/2010/main" val="35955623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FCCBE76E-7153-3615-B6D4-A872D4B92F2F}"/>
              </a:ext>
            </a:extLst>
          </p:cNvPr>
          <p:cNvPicPr>
            <a:picLocks noChangeAspect="1"/>
          </p:cNvPicPr>
          <p:nvPr/>
        </p:nvPicPr>
        <p:blipFill>
          <a:blip r:embed="rId2"/>
          <a:stretch>
            <a:fillRect/>
          </a:stretch>
        </p:blipFill>
        <p:spPr>
          <a:xfrm>
            <a:off x="-221757" y="2531515"/>
            <a:ext cx="12793149" cy="2187629"/>
          </a:xfrm>
          <a:prstGeom prst="rect">
            <a:avLst/>
          </a:prstGeom>
        </p:spPr>
      </p:pic>
    </p:spTree>
    <p:extLst>
      <p:ext uri="{BB962C8B-B14F-4D97-AF65-F5344CB8AC3E}">
        <p14:creationId xmlns:p14="http://schemas.microsoft.com/office/powerpoint/2010/main" val="36584959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D8312C9-02F4-861C-1B00-F7C8DB68AC04}"/>
              </a:ext>
            </a:extLst>
          </p:cNvPr>
          <p:cNvPicPr>
            <a:picLocks noChangeAspect="1"/>
          </p:cNvPicPr>
          <p:nvPr/>
        </p:nvPicPr>
        <p:blipFill>
          <a:blip r:embed="rId2"/>
          <a:stretch>
            <a:fillRect/>
          </a:stretch>
        </p:blipFill>
        <p:spPr>
          <a:xfrm>
            <a:off x="308583" y="1912037"/>
            <a:ext cx="11709045" cy="3963246"/>
          </a:xfrm>
          <a:prstGeom prst="rect">
            <a:avLst/>
          </a:prstGeom>
        </p:spPr>
      </p:pic>
    </p:spTree>
    <p:extLst>
      <p:ext uri="{BB962C8B-B14F-4D97-AF65-F5344CB8AC3E}">
        <p14:creationId xmlns:p14="http://schemas.microsoft.com/office/powerpoint/2010/main" val="33384144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a:t>
            </a:r>
          </a:p>
        </p:txBody>
      </p:sp>
      <p:sp>
        <p:nvSpPr>
          <p:cNvPr id="3" name="Content Placeholder 2">
            <a:extLst>
              <a:ext uri="{FF2B5EF4-FFF2-40B4-BE49-F238E27FC236}">
                <a16:creationId xmlns:a16="http://schemas.microsoft.com/office/drawing/2014/main" id="{6C1C2C2B-0462-9653-717D-2C081A3F5635}"/>
              </a:ext>
            </a:extLst>
          </p:cNvPr>
          <p:cNvSpPr>
            <a:spLocks noGrp="1"/>
          </p:cNvSpPr>
          <p:nvPr>
            <p:ph idx="1"/>
          </p:nvPr>
        </p:nvSpPr>
        <p:spPr/>
        <p:txBody>
          <a:bodyPr/>
          <a:lstStyle/>
          <a:p>
            <a:r>
              <a:rPr lang="en-US" dirty="0"/>
              <a:t>The memory is that part of the computer where programs and data are stored. </a:t>
            </a:r>
          </a:p>
          <a:p>
            <a:r>
              <a:rPr lang="en-US" dirty="0"/>
              <a:t>Memories consist of a number of </a:t>
            </a:r>
            <a:r>
              <a:rPr lang="en-US" b="1" dirty="0"/>
              <a:t>cells </a:t>
            </a:r>
            <a:r>
              <a:rPr lang="en-US" dirty="0"/>
              <a:t>(or locations), each of which can store a  piece of information. </a:t>
            </a:r>
          </a:p>
          <a:p>
            <a:r>
              <a:rPr lang="en-US" dirty="0"/>
              <a:t>Each cell has a number, called its </a:t>
            </a:r>
            <a:r>
              <a:rPr lang="en-US" b="1" dirty="0"/>
              <a:t>address</a:t>
            </a:r>
            <a:r>
              <a:rPr lang="en-US" dirty="0"/>
              <a:t>, by which programs can refer to it. </a:t>
            </a:r>
          </a:p>
          <a:p>
            <a:r>
              <a:rPr lang="en-US" dirty="0"/>
              <a:t>If a memory has n cells, they will have addresses 0 to n − 1.  </a:t>
            </a:r>
          </a:p>
          <a:p>
            <a:r>
              <a:rPr lang="en-US" dirty="0"/>
              <a:t>All cells in a memory contain the same number of bits. </a:t>
            </a:r>
            <a:endParaRPr lang="en-IN" dirty="0"/>
          </a:p>
        </p:txBody>
      </p:sp>
    </p:spTree>
    <p:extLst>
      <p:ext uri="{BB962C8B-B14F-4D97-AF65-F5344CB8AC3E}">
        <p14:creationId xmlns:p14="http://schemas.microsoft.com/office/powerpoint/2010/main" val="9565469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3FE2-7820-69A5-5536-CCF83800FAFB}"/>
              </a:ext>
            </a:extLst>
          </p:cNvPr>
          <p:cNvSpPr>
            <a:spLocks noGrp="1"/>
          </p:cNvSpPr>
          <p:nvPr>
            <p:ph type="title"/>
          </p:nvPr>
        </p:nvSpPr>
        <p:spPr/>
        <p:txBody>
          <a:bodyPr/>
          <a:lstStyle/>
          <a:p>
            <a:r>
              <a:rPr lang="en-IN" dirty="0"/>
              <a:t>Memory Example</a:t>
            </a:r>
          </a:p>
        </p:txBody>
      </p:sp>
      <p:pic>
        <p:nvPicPr>
          <p:cNvPr id="5" name="Content Placeholder 4">
            <a:extLst>
              <a:ext uri="{FF2B5EF4-FFF2-40B4-BE49-F238E27FC236}">
                <a16:creationId xmlns:a16="http://schemas.microsoft.com/office/drawing/2014/main" id="{662C033D-05D4-977E-FCA6-9C97387B5540}"/>
              </a:ext>
            </a:extLst>
          </p:cNvPr>
          <p:cNvPicPr>
            <a:picLocks noGrp="1" noChangeAspect="1"/>
          </p:cNvPicPr>
          <p:nvPr>
            <p:ph idx="1"/>
          </p:nvPr>
        </p:nvPicPr>
        <p:blipFill>
          <a:blip r:embed="rId2"/>
          <a:stretch>
            <a:fillRect/>
          </a:stretch>
        </p:blipFill>
        <p:spPr>
          <a:xfrm>
            <a:off x="4333626" y="1455317"/>
            <a:ext cx="2182788" cy="4799722"/>
          </a:xfrm>
        </p:spPr>
      </p:pic>
    </p:spTree>
    <p:extLst>
      <p:ext uri="{BB962C8B-B14F-4D97-AF65-F5344CB8AC3E}">
        <p14:creationId xmlns:p14="http://schemas.microsoft.com/office/powerpoint/2010/main" val="2397826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EDEB-04F6-31DC-55EE-4260B3C8D4CD}"/>
              </a:ext>
            </a:extLst>
          </p:cNvPr>
          <p:cNvSpPr>
            <a:spLocks noGrp="1"/>
          </p:cNvSpPr>
          <p:nvPr>
            <p:ph type="title"/>
          </p:nvPr>
        </p:nvSpPr>
        <p:spPr/>
        <p:txBody>
          <a:bodyPr/>
          <a:lstStyle/>
          <a:p>
            <a:r>
              <a:rPr lang="en-IN" dirty="0"/>
              <a:t>Address Bus versus Data Bus</a:t>
            </a:r>
          </a:p>
        </p:txBody>
      </p:sp>
      <p:sp>
        <p:nvSpPr>
          <p:cNvPr id="3" name="Content Placeholder 2">
            <a:extLst>
              <a:ext uri="{FF2B5EF4-FFF2-40B4-BE49-F238E27FC236}">
                <a16:creationId xmlns:a16="http://schemas.microsoft.com/office/drawing/2014/main" id="{35DF9788-B8EA-FAA2-32E4-64ABDE3756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100FCD-86BC-F36E-922C-38CD73A483B6}"/>
              </a:ext>
            </a:extLst>
          </p:cNvPr>
          <p:cNvPicPr>
            <a:picLocks noChangeAspect="1"/>
          </p:cNvPicPr>
          <p:nvPr/>
        </p:nvPicPr>
        <p:blipFill>
          <a:blip r:embed="rId2"/>
          <a:stretch>
            <a:fillRect/>
          </a:stretch>
        </p:blipFill>
        <p:spPr>
          <a:xfrm>
            <a:off x="1763827" y="1380520"/>
            <a:ext cx="7719221" cy="5211014"/>
          </a:xfrm>
          <a:prstGeom prst="rect">
            <a:avLst/>
          </a:prstGeom>
        </p:spPr>
      </p:pic>
    </p:spTree>
    <p:extLst>
      <p:ext uri="{BB962C8B-B14F-4D97-AF65-F5344CB8AC3E}">
        <p14:creationId xmlns:p14="http://schemas.microsoft.com/office/powerpoint/2010/main" val="12024643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E93B-B1BB-3A6A-E0F7-1F01FB93C596}"/>
              </a:ext>
            </a:extLst>
          </p:cNvPr>
          <p:cNvSpPr>
            <a:spLocks noGrp="1"/>
          </p:cNvSpPr>
          <p:nvPr>
            <p:ph type="title"/>
          </p:nvPr>
        </p:nvSpPr>
        <p:spPr/>
        <p:txBody>
          <a:bodyPr/>
          <a:lstStyle/>
          <a:p>
            <a:r>
              <a:rPr lang="en-IN" dirty="0"/>
              <a:t>Basic Concepts</a:t>
            </a:r>
          </a:p>
        </p:txBody>
      </p:sp>
      <p:sp>
        <p:nvSpPr>
          <p:cNvPr id="3" name="Content Placeholder 2">
            <a:extLst>
              <a:ext uri="{FF2B5EF4-FFF2-40B4-BE49-F238E27FC236}">
                <a16:creationId xmlns:a16="http://schemas.microsoft.com/office/drawing/2014/main" id="{281532EB-52B3-084D-19DE-90DDF8CF720D}"/>
              </a:ext>
            </a:extLst>
          </p:cNvPr>
          <p:cNvSpPr>
            <a:spLocks noGrp="1"/>
          </p:cNvSpPr>
          <p:nvPr>
            <p:ph idx="1"/>
          </p:nvPr>
        </p:nvSpPr>
        <p:spPr/>
        <p:txBody>
          <a:bodyPr>
            <a:normAutofit fontScale="85000" lnSpcReduction="20000"/>
          </a:bodyPr>
          <a:lstStyle/>
          <a:p>
            <a:r>
              <a:rPr lang="en-US" dirty="0"/>
              <a:t>A </a:t>
            </a:r>
            <a:r>
              <a:rPr lang="en-US" b="1" dirty="0"/>
              <a:t>digital computer </a:t>
            </a:r>
            <a:r>
              <a:rPr lang="en-US" dirty="0"/>
              <a:t>is a machine that can do work for people by carrying out  instructions given to it. </a:t>
            </a:r>
          </a:p>
          <a:p>
            <a:r>
              <a:rPr lang="en-US" dirty="0"/>
              <a:t>A sequence of instructions describing how to perform a  certain task is called a </a:t>
            </a:r>
            <a:r>
              <a:rPr lang="en-US" b="1" dirty="0"/>
              <a:t>program</a:t>
            </a:r>
            <a:r>
              <a:rPr lang="en-US" dirty="0"/>
              <a:t>.</a:t>
            </a:r>
          </a:p>
          <a:p>
            <a:r>
              <a:rPr lang="en-US" dirty="0"/>
              <a:t>A computer’s basic instructions form a language in which people  can communicate with the computer</a:t>
            </a:r>
          </a:p>
          <a:p>
            <a:r>
              <a:rPr lang="en-US" dirty="0"/>
              <a:t>Such a language is called a </a:t>
            </a:r>
            <a:r>
              <a:rPr lang="en-US" b="1" dirty="0"/>
              <a:t>machine language</a:t>
            </a:r>
            <a:r>
              <a:rPr lang="en-US" dirty="0"/>
              <a:t> </a:t>
            </a:r>
          </a:p>
          <a:p>
            <a:r>
              <a:rPr lang="en-US" dirty="0"/>
              <a:t>The people designing a new computer must decide what instructions to include in its machine language </a:t>
            </a:r>
          </a:p>
          <a:p>
            <a:r>
              <a:rPr lang="en-US" dirty="0"/>
              <a:t>Usually, they try to make the primitive instructions  as simple as possible consistent with the computer’s intended use and performance  requirements</a:t>
            </a:r>
          </a:p>
          <a:p>
            <a:r>
              <a:rPr lang="en-US" dirty="0"/>
              <a:t>Because most machine languages are so simple, it is difficult and tedious for people to use them</a:t>
            </a:r>
          </a:p>
          <a:p>
            <a:endParaRPr lang="en-IN" dirty="0"/>
          </a:p>
        </p:txBody>
      </p:sp>
    </p:spTree>
    <p:extLst>
      <p:ext uri="{BB962C8B-B14F-4D97-AF65-F5344CB8AC3E}">
        <p14:creationId xmlns:p14="http://schemas.microsoft.com/office/powerpoint/2010/main" val="213710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AB8E-6DF0-AC3D-8CB3-B4E1A12F86D6}"/>
              </a:ext>
            </a:extLst>
          </p:cNvPr>
          <p:cNvSpPr>
            <a:spLocks noGrp="1"/>
          </p:cNvSpPr>
          <p:nvPr>
            <p:ph type="title"/>
          </p:nvPr>
        </p:nvSpPr>
        <p:spPr/>
        <p:txBody>
          <a:bodyPr/>
          <a:lstStyle/>
          <a:p>
            <a:r>
              <a:rPr lang="en-IN" dirty="0"/>
              <a:t>Binary Number System</a:t>
            </a:r>
          </a:p>
        </p:txBody>
      </p:sp>
      <p:sp>
        <p:nvSpPr>
          <p:cNvPr id="3" name="Content Placeholder 2">
            <a:extLst>
              <a:ext uri="{FF2B5EF4-FFF2-40B4-BE49-F238E27FC236}">
                <a16:creationId xmlns:a16="http://schemas.microsoft.com/office/drawing/2014/main" id="{9D9F9E92-C45F-1E9C-6096-F6DBA2080D2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1DE1C0-9B1C-B311-F926-EDE8AF0CCF27}"/>
              </a:ext>
            </a:extLst>
          </p:cNvPr>
          <p:cNvPicPr>
            <a:picLocks noChangeAspect="1"/>
          </p:cNvPicPr>
          <p:nvPr/>
        </p:nvPicPr>
        <p:blipFill>
          <a:blip r:embed="rId2"/>
          <a:stretch>
            <a:fillRect/>
          </a:stretch>
        </p:blipFill>
        <p:spPr>
          <a:xfrm>
            <a:off x="770500" y="2202144"/>
            <a:ext cx="10651000" cy="2924661"/>
          </a:xfrm>
          <a:prstGeom prst="rect">
            <a:avLst/>
          </a:prstGeom>
        </p:spPr>
      </p:pic>
    </p:spTree>
    <p:extLst>
      <p:ext uri="{BB962C8B-B14F-4D97-AF65-F5344CB8AC3E}">
        <p14:creationId xmlns:p14="http://schemas.microsoft.com/office/powerpoint/2010/main" val="18611443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E214-3531-97E3-3739-ED5BDA841496}"/>
              </a:ext>
            </a:extLst>
          </p:cNvPr>
          <p:cNvSpPr>
            <a:spLocks noGrp="1"/>
          </p:cNvSpPr>
          <p:nvPr>
            <p:ph type="title"/>
          </p:nvPr>
        </p:nvSpPr>
        <p:spPr/>
        <p:txBody>
          <a:bodyPr/>
          <a:lstStyle/>
          <a:p>
            <a:r>
              <a:rPr lang="en-IN" dirty="0"/>
              <a:t>Programming Language Generations</a:t>
            </a:r>
          </a:p>
        </p:txBody>
      </p:sp>
      <p:graphicFrame>
        <p:nvGraphicFramePr>
          <p:cNvPr id="4" name="Table 4">
            <a:extLst>
              <a:ext uri="{FF2B5EF4-FFF2-40B4-BE49-F238E27FC236}">
                <a16:creationId xmlns:a16="http://schemas.microsoft.com/office/drawing/2014/main" id="{1D8D17F5-42AE-CB46-2309-2CDFEB0D2269}"/>
              </a:ext>
            </a:extLst>
          </p:cNvPr>
          <p:cNvGraphicFramePr>
            <a:graphicFrameLocks noGrp="1"/>
          </p:cNvGraphicFramePr>
          <p:nvPr>
            <p:ph idx="1"/>
            <p:extLst>
              <p:ext uri="{D42A27DB-BD31-4B8C-83A1-F6EECF244321}">
                <p14:modId xmlns:p14="http://schemas.microsoft.com/office/powerpoint/2010/main" val="3564444363"/>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794332496"/>
                    </a:ext>
                  </a:extLst>
                </a:gridCol>
                <a:gridCol w="3505199">
                  <a:extLst>
                    <a:ext uri="{9D8B030D-6E8A-4147-A177-3AD203B41FA5}">
                      <a16:colId xmlns:a16="http://schemas.microsoft.com/office/drawing/2014/main" val="3578762082"/>
                    </a:ext>
                  </a:extLst>
                </a:gridCol>
                <a:gridCol w="3505199">
                  <a:extLst>
                    <a:ext uri="{9D8B030D-6E8A-4147-A177-3AD203B41FA5}">
                      <a16:colId xmlns:a16="http://schemas.microsoft.com/office/drawing/2014/main" val="568830007"/>
                    </a:ext>
                  </a:extLst>
                </a:gridCol>
              </a:tblGrid>
              <a:tr h="370840">
                <a:tc>
                  <a:txBody>
                    <a:bodyPr/>
                    <a:lstStyle/>
                    <a:p>
                      <a:r>
                        <a:rPr lang="en-IN" dirty="0"/>
                        <a:t>Generation</a:t>
                      </a:r>
                    </a:p>
                  </a:txBody>
                  <a:tcPr/>
                </a:tc>
                <a:tc>
                  <a:txBody>
                    <a:bodyPr/>
                    <a:lstStyle/>
                    <a:p>
                      <a:r>
                        <a:rPr lang="en-IN" dirty="0"/>
                        <a:t>Language</a:t>
                      </a:r>
                    </a:p>
                  </a:txBody>
                  <a:tcPr/>
                </a:tc>
                <a:tc>
                  <a:txBody>
                    <a:bodyPr/>
                    <a:lstStyle/>
                    <a:p>
                      <a:r>
                        <a:rPr lang="en-IN" dirty="0"/>
                        <a:t>Example</a:t>
                      </a:r>
                    </a:p>
                  </a:txBody>
                  <a:tcPr/>
                </a:tc>
                <a:extLst>
                  <a:ext uri="{0D108BD9-81ED-4DB2-BD59-A6C34878D82A}">
                    <a16:rowId xmlns:a16="http://schemas.microsoft.com/office/drawing/2014/main" val="3412603572"/>
                  </a:ext>
                </a:extLst>
              </a:tr>
              <a:tr h="370840">
                <a:tc>
                  <a:txBody>
                    <a:bodyPr/>
                    <a:lstStyle/>
                    <a:p>
                      <a:r>
                        <a:rPr lang="en-IN" dirty="0"/>
                        <a:t>1</a:t>
                      </a:r>
                      <a:r>
                        <a:rPr lang="en-IN" baseline="30000" dirty="0"/>
                        <a:t>st</a:t>
                      </a:r>
                      <a:endParaRPr lang="en-IN" dirty="0"/>
                    </a:p>
                  </a:txBody>
                  <a:tcPr/>
                </a:tc>
                <a:tc>
                  <a:txBody>
                    <a:bodyPr/>
                    <a:lstStyle/>
                    <a:p>
                      <a:r>
                        <a:rPr lang="en-IN" dirty="0"/>
                        <a:t>Machine language</a:t>
                      </a:r>
                    </a:p>
                  </a:txBody>
                  <a:tcPr/>
                </a:tc>
                <a:tc>
                  <a:txBody>
                    <a:bodyPr/>
                    <a:lstStyle/>
                    <a:p>
                      <a:r>
                        <a:rPr lang="en-IN" dirty="0"/>
                        <a:t>Binary language</a:t>
                      </a:r>
                    </a:p>
                  </a:txBody>
                  <a:tcPr/>
                </a:tc>
                <a:extLst>
                  <a:ext uri="{0D108BD9-81ED-4DB2-BD59-A6C34878D82A}">
                    <a16:rowId xmlns:a16="http://schemas.microsoft.com/office/drawing/2014/main" val="1774545137"/>
                  </a:ext>
                </a:extLst>
              </a:tr>
              <a:tr h="370840">
                <a:tc>
                  <a:txBody>
                    <a:bodyPr/>
                    <a:lstStyle/>
                    <a:p>
                      <a:r>
                        <a:rPr lang="en-IN" dirty="0"/>
                        <a:t>2nd </a:t>
                      </a:r>
                    </a:p>
                  </a:txBody>
                  <a:tcPr/>
                </a:tc>
                <a:tc>
                  <a:txBody>
                    <a:bodyPr/>
                    <a:lstStyle/>
                    <a:p>
                      <a:r>
                        <a:rPr lang="en-IN" dirty="0"/>
                        <a:t>Assembly language</a:t>
                      </a:r>
                    </a:p>
                  </a:txBody>
                  <a:tcPr/>
                </a:tc>
                <a:tc>
                  <a:txBody>
                    <a:bodyPr/>
                    <a:lstStyle/>
                    <a:p>
                      <a:r>
                        <a:rPr lang="en-IN" dirty="0"/>
                        <a:t>Computer 8086’s assembly language</a:t>
                      </a:r>
                    </a:p>
                  </a:txBody>
                  <a:tcPr/>
                </a:tc>
                <a:extLst>
                  <a:ext uri="{0D108BD9-81ED-4DB2-BD59-A6C34878D82A}">
                    <a16:rowId xmlns:a16="http://schemas.microsoft.com/office/drawing/2014/main" val="498122964"/>
                  </a:ext>
                </a:extLst>
              </a:tr>
              <a:tr h="370840">
                <a:tc>
                  <a:txBody>
                    <a:bodyPr/>
                    <a:lstStyle/>
                    <a:p>
                      <a:r>
                        <a:rPr lang="en-IN" dirty="0"/>
                        <a:t>3</a:t>
                      </a:r>
                      <a:r>
                        <a:rPr lang="en-IN" baseline="30000" dirty="0"/>
                        <a:t>rd</a:t>
                      </a:r>
                      <a:r>
                        <a:rPr lang="en-IN" dirty="0"/>
                        <a:t> </a:t>
                      </a:r>
                    </a:p>
                  </a:txBody>
                  <a:tcPr/>
                </a:tc>
                <a:tc>
                  <a:txBody>
                    <a:bodyPr/>
                    <a:lstStyle/>
                    <a:p>
                      <a:r>
                        <a:rPr lang="en-IN" dirty="0"/>
                        <a:t>High level language</a:t>
                      </a:r>
                    </a:p>
                  </a:txBody>
                  <a:tcPr/>
                </a:tc>
                <a:tc>
                  <a:txBody>
                    <a:bodyPr/>
                    <a:lstStyle/>
                    <a:p>
                      <a:r>
                        <a:rPr lang="en-IN" dirty="0"/>
                        <a:t>C, Java, Pascal</a:t>
                      </a:r>
                    </a:p>
                  </a:txBody>
                  <a:tcPr/>
                </a:tc>
                <a:extLst>
                  <a:ext uri="{0D108BD9-81ED-4DB2-BD59-A6C34878D82A}">
                    <a16:rowId xmlns:a16="http://schemas.microsoft.com/office/drawing/2014/main" val="4282832277"/>
                  </a:ext>
                </a:extLst>
              </a:tr>
              <a:tr h="370840">
                <a:tc>
                  <a:txBody>
                    <a:bodyPr/>
                    <a:lstStyle/>
                    <a:p>
                      <a:r>
                        <a:rPr lang="en-IN" dirty="0"/>
                        <a:t>4</a:t>
                      </a:r>
                      <a:r>
                        <a:rPr lang="en-IN" baseline="30000" dirty="0"/>
                        <a:t>th</a:t>
                      </a:r>
                      <a:endParaRPr lang="en-IN" dirty="0"/>
                    </a:p>
                  </a:txBody>
                  <a:tcPr/>
                </a:tc>
                <a:tc>
                  <a:txBody>
                    <a:bodyPr/>
                    <a:lstStyle/>
                    <a:p>
                      <a:r>
                        <a:rPr lang="en-IN" dirty="0"/>
                        <a:t>Very high level language</a:t>
                      </a:r>
                    </a:p>
                  </a:txBody>
                  <a:tcPr/>
                </a:tc>
                <a:tc>
                  <a:txBody>
                    <a:bodyPr/>
                    <a:lstStyle/>
                    <a:p>
                      <a:r>
                        <a:rPr lang="en-IN" dirty="0"/>
                        <a:t>SQL</a:t>
                      </a:r>
                    </a:p>
                  </a:txBody>
                  <a:tcPr/>
                </a:tc>
                <a:extLst>
                  <a:ext uri="{0D108BD9-81ED-4DB2-BD59-A6C34878D82A}">
                    <a16:rowId xmlns:a16="http://schemas.microsoft.com/office/drawing/2014/main" val="3511181956"/>
                  </a:ext>
                </a:extLst>
              </a:tr>
            </a:tbl>
          </a:graphicData>
        </a:graphic>
      </p:graphicFrame>
    </p:spTree>
    <p:extLst>
      <p:ext uri="{BB962C8B-B14F-4D97-AF65-F5344CB8AC3E}">
        <p14:creationId xmlns:p14="http://schemas.microsoft.com/office/powerpoint/2010/main" val="789035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dirty="0"/>
              <a:t>The implementation of a computer has two components: organization and hardware</a:t>
            </a:r>
          </a:p>
          <a:p>
            <a:r>
              <a:rPr lang="en-US" dirty="0"/>
              <a:t>The term </a:t>
            </a:r>
            <a:r>
              <a:rPr lang="en-US" b="1" dirty="0"/>
              <a:t>organization </a:t>
            </a:r>
            <a:r>
              <a:rPr lang="en-US" dirty="0"/>
              <a:t>includes the high-level aspects of a computer’s design, such as the memory system, the memory interconnect, and the design of the internal processor or CPU (central processing unit)</a:t>
            </a:r>
          </a:p>
          <a:p>
            <a:r>
              <a:rPr lang="en-US" dirty="0"/>
              <a:t>The term </a:t>
            </a:r>
            <a:r>
              <a:rPr lang="en-US" b="1" dirty="0"/>
              <a:t>microarchitecture</a:t>
            </a:r>
            <a:r>
              <a:rPr lang="en-US" dirty="0"/>
              <a:t> is also used instead of organization</a:t>
            </a:r>
          </a:p>
          <a:p>
            <a:endParaRPr lang="en-IN" dirty="0"/>
          </a:p>
        </p:txBody>
      </p:sp>
    </p:spTree>
    <p:extLst>
      <p:ext uri="{BB962C8B-B14F-4D97-AF65-F5344CB8AC3E}">
        <p14:creationId xmlns:p14="http://schemas.microsoft.com/office/powerpoint/2010/main" val="14274670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23B8-0B85-457A-8DCF-D7F5435CBC65}"/>
              </a:ext>
            </a:extLst>
          </p:cNvPr>
          <p:cNvSpPr>
            <a:spLocks noGrp="1"/>
          </p:cNvSpPr>
          <p:nvPr>
            <p:ph type="title"/>
          </p:nvPr>
        </p:nvSpPr>
        <p:spPr/>
        <p:txBody>
          <a:bodyPr/>
          <a:lstStyle/>
          <a:p>
            <a:r>
              <a:rPr lang="en-IN" dirty="0"/>
              <a:t>Computer Architecture versus Organization</a:t>
            </a:r>
          </a:p>
        </p:txBody>
      </p:sp>
      <p:sp>
        <p:nvSpPr>
          <p:cNvPr id="3" name="Content Placeholder 2">
            <a:extLst>
              <a:ext uri="{FF2B5EF4-FFF2-40B4-BE49-F238E27FC236}">
                <a16:creationId xmlns:a16="http://schemas.microsoft.com/office/drawing/2014/main" id="{7AB74919-AAB1-8501-3272-21BC0822AA1D}"/>
              </a:ext>
            </a:extLst>
          </p:cNvPr>
          <p:cNvSpPr>
            <a:spLocks noGrp="1"/>
          </p:cNvSpPr>
          <p:nvPr>
            <p:ph idx="1"/>
          </p:nvPr>
        </p:nvSpPr>
        <p:spPr/>
        <p:txBody>
          <a:bodyPr/>
          <a:lstStyle/>
          <a:p>
            <a:r>
              <a:rPr lang="en-IN" dirty="0"/>
              <a:t>Architecture: The </a:t>
            </a:r>
            <a:r>
              <a:rPr lang="en-IN" i="1" dirty="0"/>
              <a:t>what</a:t>
            </a:r>
            <a:r>
              <a:rPr lang="en-IN" dirty="0"/>
              <a:t> question – Tells us what a computer can do</a:t>
            </a:r>
          </a:p>
          <a:p>
            <a:r>
              <a:rPr lang="en-IN" dirty="0"/>
              <a:t>Organization: The </a:t>
            </a:r>
            <a:r>
              <a:rPr lang="en-IN" i="1" dirty="0"/>
              <a:t>how</a:t>
            </a:r>
            <a:r>
              <a:rPr lang="en-IN" dirty="0"/>
              <a:t> question – How all the units in the computer are arranged and interconnected</a:t>
            </a:r>
          </a:p>
          <a:p>
            <a:endParaRPr lang="en-IN" dirty="0"/>
          </a:p>
        </p:txBody>
      </p:sp>
    </p:spTree>
    <p:extLst>
      <p:ext uri="{BB962C8B-B14F-4D97-AF65-F5344CB8AC3E}">
        <p14:creationId xmlns:p14="http://schemas.microsoft.com/office/powerpoint/2010/main" val="3914700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extLst>
              <p:ext uri="{D42A27DB-BD31-4B8C-83A1-F6EECF244321}">
                <p14:modId xmlns:p14="http://schemas.microsoft.com/office/powerpoint/2010/main" val="434267539"/>
              </p:ext>
            </p:extLst>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2410846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4AFC-E676-DA08-500D-26C777939C1E}"/>
              </a:ext>
            </a:extLst>
          </p:cNvPr>
          <p:cNvSpPr>
            <a:spLocks noGrp="1"/>
          </p:cNvSpPr>
          <p:nvPr>
            <p:ph type="title"/>
          </p:nvPr>
        </p:nvSpPr>
        <p:spPr/>
        <p:txBody>
          <a:bodyPr/>
          <a:lstStyle/>
          <a:p>
            <a:r>
              <a:rPr lang="en-IN" dirty="0"/>
              <a:t>Analytical Engine and Charles Babbage</a:t>
            </a:r>
          </a:p>
        </p:txBody>
      </p:sp>
      <p:sp>
        <p:nvSpPr>
          <p:cNvPr id="3" name="Content Placeholder 2">
            <a:extLst>
              <a:ext uri="{FF2B5EF4-FFF2-40B4-BE49-F238E27FC236}">
                <a16:creationId xmlns:a16="http://schemas.microsoft.com/office/drawing/2014/main" id="{09657360-7783-AEC5-78E1-CFF16CDDFDCF}"/>
              </a:ext>
            </a:extLst>
          </p:cNvPr>
          <p:cNvSpPr>
            <a:spLocks noGrp="1"/>
          </p:cNvSpPr>
          <p:nvPr>
            <p:ph idx="1"/>
          </p:nvPr>
        </p:nvSpPr>
        <p:spPr/>
        <p:txBody>
          <a:bodyPr/>
          <a:lstStyle/>
          <a:p>
            <a:endParaRPr lang="en-IN"/>
          </a:p>
        </p:txBody>
      </p:sp>
      <p:pic>
        <p:nvPicPr>
          <p:cNvPr id="1026" name="Picture 2" descr="Analytical Engine – The first mechanical computer(Charles Babbage) |  InforamtionQ.com">
            <a:extLst>
              <a:ext uri="{FF2B5EF4-FFF2-40B4-BE49-F238E27FC236}">
                <a16:creationId xmlns:a16="http://schemas.microsoft.com/office/drawing/2014/main" id="{1ED7F408-3632-FB21-3512-00D64B932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378" y="1599844"/>
            <a:ext cx="5504434" cy="480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27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sp>
        <p:nvSpPr>
          <p:cNvPr id="3" name="Content Placeholder 2">
            <a:extLst>
              <a:ext uri="{FF2B5EF4-FFF2-40B4-BE49-F238E27FC236}">
                <a16:creationId xmlns:a16="http://schemas.microsoft.com/office/drawing/2014/main" id="{93A46D4C-5E7E-5D8A-9800-441A9D07FDE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3A7A72-35B1-4981-05C5-AEA898FE94B5}"/>
              </a:ext>
            </a:extLst>
          </p:cNvPr>
          <p:cNvPicPr>
            <a:picLocks noChangeAspect="1"/>
          </p:cNvPicPr>
          <p:nvPr/>
        </p:nvPicPr>
        <p:blipFill>
          <a:blip r:embed="rId2"/>
          <a:stretch>
            <a:fillRect/>
          </a:stretch>
        </p:blipFill>
        <p:spPr>
          <a:xfrm>
            <a:off x="2020421" y="1575469"/>
            <a:ext cx="7400981" cy="5030561"/>
          </a:xfrm>
          <a:prstGeom prst="rect">
            <a:avLst/>
          </a:prstGeom>
        </p:spPr>
      </p:pic>
    </p:spTree>
    <p:extLst>
      <p:ext uri="{BB962C8B-B14F-4D97-AF65-F5344CB8AC3E}">
        <p14:creationId xmlns:p14="http://schemas.microsoft.com/office/powerpoint/2010/main" val="3726769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34287974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the size  of a modern laser printer and weighing 20 kg</a:t>
            </a:r>
          </a:p>
          <a:p>
            <a:r>
              <a:rPr lang="en-US" dirty="0"/>
              <a:t>In 1969, a Japanese company,  </a:t>
            </a:r>
            <a:r>
              <a:rPr lang="en-US" dirty="0" err="1"/>
              <a:t>Busicom</a:t>
            </a:r>
            <a:r>
              <a:rPr lang="en-US" dirty="0"/>
              <a:t>, approached Intel with a request that it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4004, was born</a:t>
            </a:r>
          </a:p>
          <a:p>
            <a:endParaRPr lang="en-IN" dirty="0"/>
          </a:p>
        </p:txBody>
      </p:sp>
    </p:spTree>
    <p:extLst>
      <p:ext uri="{BB962C8B-B14F-4D97-AF65-F5344CB8AC3E}">
        <p14:creationId xmlns:p14="http://schemas.microsoft.com/office/powerpoint/2010/main" val="394922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271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lnSpcReduction="20000"/>
          </a:bodyPr>
          <a:lstStyle/>
          <a:p>
            <a:r>
              <a:rPr lang="en-US" dirty="0"/>
              <a:t>When Intel decided that it might be worth a try to use the 4004 in other  projects, it offered to buy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Intel’s offer was quickly  accepted, at which point it began working on an 8-bit version of the chip, the 8008, introduced in 1972</a:t>
            </a:r>
          </a:p>
          <a:p>
            <a:r>
              <a:rPr lang="en-US" dirty="0"/>
              <a:t>Intel did not expect much demand for the 8008, so it set up a low-volume production line. Much to everyone’s amazement, there was an enormous amount of interest, so Intel set about designing a new CPU chip that got around the 8008’s limit of 16 kilobytes of memory (imposed by the number of pins on the chip)</a:t>
            </a:r>
          </a:p>
          <a:p>
            <a:r>
              <a:rPr lang="en-US" dirty="0"/>
              <a:t>This design resulted in the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187116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7B49-6780-9BF4-1B06-08F5033E7312}"/>
              </a:ext>
            </a:extLst>
          </p:cNvPr>
          <p:cNvSpPr>
            <a:spLocks noGrp="1"/>
          </p:cNvSpPr>
          <p:nvPr>
            <p:ph type="title"/>
          </p:nvPr>
        </p:nvSpPr>
        <p:spPr/>
        <p:txBody>
          <a:bodyPr/>
          <a:lstStyle/>
          <a:p>
            <a:r>
              <a:rPr lang="en-IN" dirty="0"/>
              <a:t>Binary number system</a:t>
            </a:r>
          </a:p>
        </p:txBody>
      </p:sp>
      <p:sp>
        <p:nvSpPr>
          <p:cNvPr id="3" name="Content Placeholder 2">
            <a:extLst>
              <a:ext uri="{FF2B5EF4-FFF2-40B4-BE49-F238E27FC236}">
                <a16:creationId xmlns:a16="http://schemas.microsoft.com/office/drawing/2014/main" id="{678E844C-6059-625D-EC0A-35996AE97243}"/>
              </a:ext>
            </a:extLst>
          </p:cNvPr>
          <p:cNvSpPr>
            <a:spLocks noGrp="1"/>
          </p:cNvSpPr>
          <p:nvPr>
            <p:ph idx="1"/>
          </p:nvPr>
        </p:nvSpPr>
        <p:spPr/>
        <p:txBody>
          <a:bodyPr/>
          <a:lstStyle/>
          <a:p>
            <a:r>
              <a:rPr lang="en-IN" dirty="0"/>
              <a:t>Use of only 0 and 1</a:t>
            </a:r>
          </a:p>
          <a:p>
            <a:r>
              <a:rPr lang="en-IN" dirty="0"/>
              <a:t>So, we need to be able to convert from binary to decimal and vice versa</a:t>
            </a:r>
          </a:p>
          <a:p>
            <a:r>
              <a:rPr lang="en-IN" dirty="0"/>
              <a:t>Example: Convert binary 1001011 into decimal</a:t>
            </a:r>
          </a:p>
        </p:txBody>
      </p:sp>
      <p:pic>
        <p:nvPicPr>
          <p:cNvPr id="5" name="Picture 4">
            <a:extLst>
              <a:ext uri="{FF2B5EF4-FFF2-40B4-BE49-F238E27FC236}">
                <a16:creationId xmlns:a16="http://schemas.microsoft.com/office/drawing/2014/main" id="{4DFFEE15-20F8-9035-6E14-26C8C550BD9F}"/>
              </a:ext>
            </a:extLst>
          </p:cNvPr>
          <p:cNvPicPr>
            <a:picLocks noChangeAspect="1"/>
          </p:cNvPicPr>
          <p:nvPr/>
        </p:nvPicPr>
        <p:blipFill>
          <a:blip r:embed="rId2"/>
          <a:stretch>
            <a:fillRect/>
          </a:stretch>
        </p:blipFill>
        <p:spPr>
          <a:xfrm>
            <a:off x="1696608" y="3740065"/>
            <a:ext cx="8347176" cy="862757"/>
          </a:xfrm>
          <a:prstGeom prst="rect">
            <a:avLst/>
          </a:prstGeom>
        </p:spPr>
      </p:pic>
    </p:spTree>
    <p:extLst>
      <p:ext uri="{BB962C8B-B14F-4D97-AF65-F5344CB8AC3E}">
        <p14:creationId xmlns:p14="http://schemas.microsoft.com/office/powerpoint/2010/main" val="2262519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8088 and 80286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62500" lnSpcReduction="20000"/>
          </a:bodyPr>
          <a:lstStyle/>
          <a:p>
            <a:r>
              <a:rPr lang="en-US" dirty="0"/>
              <a:t>In 1978 came the 8086, a genuine 16-bit CPU on a single chip (Meaning: its arithmetic logic unit, internal registers and most of its instructions are designed to work with 16-bit binary words. Also, it has a 16-bit data bus, so it can read data from or write data to memory and ports either 16 bits or 8 bits at a time)</a:t>
            </a:r>
          </a:p>
          <a:p>
            <a:r>
              <a:rPr lang="en-US" dirty="0"/>
              <a:t>The 8086 was  designed to be similar to the 8080, but it was not completely compatible with the  8080</a:t>
            </a:r>
          </a:p>
          <a:p>
            <a:r>
              <a:rPr lang="en-US" dirty="0"/>
              <a:t>The 8086 was followed by the 8088, which had the same architecture as the  8086 and ran the same programs but had an 8-bit bus instead of a 16-bit bus, making it both slower and cheaper than the 8086</a:t>
            </a:r>
          </a:p>
          <a:p>
            <a:r>
              <a:rPr lang="en-US" dirty="0"/>
              <a:t>When IBM chose the 8088 as the  CPU for the original IBM PC, this chip quickly became the personal computer industry standard</a:t>
            </a:r>
          </a:p>
          <a:p>
            <a:r>
              <a:rPr lang="en-US" dirty="0"/>
              <a:t>Neither the 8088 nor the 8086 could address more than 1 megabyte of memory (because if had 20-bit address bus).</a:t>
            </a:r>
          </a:p>
          <a:p>
            <a:r>
              <a:rPr lang="en-US" dirty="0"/>
              <a:t>By the early 1980s this had become a serious problem, so Intel designed the  80286, an upward compatible version of the 8086</a:t>
            </a:r>
          </a:p>
          <a:p>
            <a:r>
              <a:rPr lang="en-US" dirty="0"/>
              <a:t>The basic instruction set was  essentially the same as that of the 8086 and 8088</a:t>
            </a:r>
          </a:p>
          <a:p>
            <a:r>
              <a:rPr lang="en-US" dirty="0"/>
              <a:t>The 80286 was used in the IBM PC/AT and in the midrange  PS/2 models</a:t>
            </a:r>
          </a:p>
          <a:p>
            <a:r>
              <a:rPr lang="en-US" dirty="0"/>
              <a:t>Like the 8088, it was a huge success, mostly because people viewed  it as a faster 8088</a:t>
            </a:r>
            <a:endParaRPr lang="en-IN" dirty="0"/>
          </a:p>
        </p:txBody>
      </p:sp>
    </p:spTree>
    <p:extLst>
      <p:ext uri="{BB962C8B-B14F-4D97-AF65-F5344CB8AC3E}">
        <p14:creationId xmlns:p14="http://schemas.microsoft.com/office/powerpoint/2010/main" val="108452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lnSpcReduction="10000"/>
          </a:bodyPr>
          <a:lstStyle/>
          <a:p>
            <a:r>
              <a:rPr lang="en-US" dirty="0"/>
              <a:t>The next logical step was a true 32-bit CPU on a chip, the 80386, brought out  in 1985 (called </a:t>
            </a:r>
            <a:r>
              <a:rPr lang="en-US" b="1" dirty="0"/>
              <a:t>x86 </a:t>
            </a:r>
            <a:r>
              <a:rPr lang="en-US" dirty="0"/>
              <a:t>now) – Data and address bus each of 32 bits</a:t>
            </a:r>
          </a:p>
          <a:p>
            <a:r>
              <a:rPr lang="en-US" dirty="0"/>
              <a:t>Like the 80286, this one was more or less compatible with everything  back to the 8080 (which was a pain!)</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(Dual core is a CPU that has two distinct processors that work simultaneously in the same integrated circuit)</a:t>
            </a:r>
            <a:endParaRPr lang="en-IN" dirty="0"/>
          </a:p>
        </p:txBody>
      </p:sp>
    </p:spTree>
    <p:extLst>
      <p:ext uri="{BB962C8B-B14F-4D97-AF65-F5344CB8AC3E}">
        <p14:creationId xmlns:p14="http://schemas.microsoft.com/office/powerpoint/2010/main" val="27700305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sp>
        <p:nvSpPr>
          <p:cNvPr id="3" name="Content Placeholder 2">
            <a:extLst>
              <a:ext uri="{FF2B5EF4-FFF2-40B4-BE49-F238E27FC236}">
                <a16:creationId xmlns:a16="http://schemas.microsoft.com/office/drawing/2014/main" id="{83F1ACBA-45D0-36A9-6771-30524519D5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4181840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E5781-8590-F83A-873D-0DF601ACC6D4}"/>
              </a:ext>
            </a:extLst>
          </p:cNvPr>
          <p:cNvSpPr>
            <a:spLocks noGrp="1"/>
          </p:cNvSpPr>
          <p:nvPr>
            <p:ph type="title"/>
          </p:nvPr>
        </p:nvSpPr>
        <p:spPr/>
        <p:txBody>
          <a:bodyPr/>
          <a:lstStyle/>
          <a:p>
            <a:r>
              <a:rPr lang="en-IN" dirty="0"/>
              <a:t>Intel Processor</a:t>
            </a:r>
          </a:p>
        </p:txBody>
      </p:sp>
      <p:sp>
        <p:nvSpPr>
          <p:cNvPr id="5" name="Text Placeholder 4">
            <a:extLst>
              <a:ext uri="{FF2B5EF4-FFF2-40B4-BE49-F238E27FC236}">
                <a16:creationId xmlns:a16="http://schemas.microsoft.com/office/drawing/2014/main" id="{26FEB21E-2316-C6C8-FDE5-979934667EB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304940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7755-2B29-8405-5401-F5B022CB1E51}"/>
              </a:ext>
            </a:extLst>
          </p:cNvPr>
          <p:cNvSpPr>
            <a:spLocks noGrp="1"/>
          </p:cNvSpPr>
          <p:nvPr>
            <p:ph type="title"/>
          </p:nvPr>
        </p:nvSpPr>
        <p:spPr/>
        <p:txBody>
          <a:bodyPr/>
          <a:lstStyle/>
          <a:p>
            <a:r>
              <a:rPr lang="en-IN" dirty="0"/>
              <a:t>32-bit Processor</a:t>
            </a:r>
          </a:p>
        </p:txBody>
      </p:sp>
      <p:sp>
        <p:nvSpPr>
          <p:cNvPr id="3" name="Content Placeholder 2">
            <a:extLst>
              <a:ext uri="{FF2B5EF4-FFF2-40B4-BE49-F238E27FC236}">
                <a16:creationId xmlns:a16="http://schemas.microsoft.com/office/drawing/2014/main" id="{74B746B9-4A94-2AF6-A817-6FB44B989A88}"/>
              </a:ext>
            </a:extLst>
          </p:cNvPr>
          <p:cNvSpPr>
            <a:spLocks noGrp="1"/>
          </p:cNvSpPr>
          <p:nvPr>
            <p:ph idx="1"/>
          </p:nvPr>
        </p:nvSpPr>
        <p:spPr/>
        <p:txBody>
          <a:bodyPr>
            <a:normAutofit/>
          </a:bodyPr>
          <a:lstStyle/>
          <a:p>
            <a:r>
              <a:rPr lang="en-US" dirty="0"/>
              <a:t>The </a:t>
            </a:r>
            <a:r>
              <a:rPr lang="en-US" b="1" dirty="0"/>
              <a:t>32-bit processor</a:t>
            </a:r>
            <a:r>
              <a:rPr lang="en-US" dirty="0"/>
              <a:t> was the primary processor used in all computers until the early 1990s. </a:t>
            </a:r>
          </a:p>
          <a:p>
            <a:r>
              <a:rPr lang="en-US" dirty="0"/>
              <a:t>32-bit is a type of CPU architecture which is capable of transferring 32 bits of data. It is the amount of information which can be processed by your CPU whenever it performs an operation.</a:t>
            </a:r>
          </a:p>
          <a:p>
            <a:r>
              <a:rPr lang="en-US" dirty="0"/>
              <a:t>Intel Pentium processors and early AMD processors were 32-bit, which means the operating system and software work with data units that were 32 bits wide. </a:t>
            </a:r>
          </a:p>
          <a:p>
            <a:r>
              <a:rPr lang="en-US" dirty="0"/>
              <a:t>Windows 95, 98, and XP were all 32-bit operating systems.</a:t>
            </a:r>
          </a:p>
          <a:p>
            <a:endParaRPr lang="en-IN" dirty="0"/>
          </a:p>
        </p:txBody>
      </p:sp>
    </p:spTree>
    <p:extLst>
      <p:ext uri="{BB962C8B-B14F-4D97-AF65-F5344CB8AC3E}">
        <p14:creationId xmlns:p14="http://schemas.microsoft.com/office/powerpoint/2010/main" val="1739218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7755-2B29-8405-5401-F5B022CB1E51}"/>
              </a:ext>
            </a:extLst>
          </p:cNvPr>
          <p:cNvSpPr>
            <a:spLocks noGrp="1"/>
          </p:cNvSpPr>
          <p:nvPr>
            <p:ph type="title"/>
          </p:nvPr>
        </p:nvSpPr>
        <p:spPr/>
        <p:txBody>
          <a:bodyPr/>
          <a:lstStyle/>
          <a:p>
            <a:r>
              <a:rPr lang="en-IN" dirty="0"/>
              <a:t>64-bit Processor</a:t>
            </a:r>
          </a:p>
        </p:txBody>
      </p:sp>
      <p:sp>
        <p:nvSpPr>
          <p:cNvPr id="3" name="Content Placeholder 2">
            <a:extLst>
              <a:ext uri="{FF2B5EF4-FFF2-40B4-BE49-F238E27FC236}">
                <a16:creationId xmlns:a16="http://schemas.microsoft.com/office/drawing/2014/main" id="{74B746B9-4A94-2AF6-A817-6FB44B989A88}"/>
              </a:ext>
            </a:extLst>
          </p:cNvPr>
          <p:cNvSpPr>
            <a:spLocks noGrp="1"/>
          </p:cNvSpPr>
          <p:nvPr>
            <p:ph idx="1"/>
          </p:nvPr>
        </p:nvSpPr>
        <p:spPr/>
        <p:txBody>
          <a:bodyPr>
            <a:normAutofit lnSpcReduction="10000"/>
          </a:bodyPr>
          <a:lstStyle/>
          <a:p>
            <a:r>
              <a:rPr lang="en-US" dirty="0"/>
              <a:t>Microsoft released a 64-bit version of Windows XP to be used on computers with a </a:t>
            </a:r>
            <a:r>
              <a:rPr lang="en-US" b="1" dirty="0"/>
              <a:t>64-bit processor</a:t>
            </a:r>
            <a:r>
              <a:rPr lang="en-US" dirty="0"/>
              <a:t>. </a:t>
            </a:r>
          </a:p>
          <a:p>
            <a:r>
              <a:rPr lang="en-US" dirty="0"/>
              <a:t>In computer architecture, 64 bit refers to the number of bits which should be processed or transmitted in parallel or the number of bits used for a single element in a data format. A 64-bit microprocessor allows computers to process data and memory address which are represented by 64 bits.</a:t>
            </a:r>
          </a:p>
          <a:p>
            <a:r>
              <a:rPr lang="en-US" dirty="0"/>
              <a:t>Windows Vista, Windows 7, and Windows 8 also come in 64-bit versions.</a:t>
            </a:r>
          </a:p>
          <a:p>
            <a:r>
              <a:rPr lang="en-US" dirty="0"/>
              <a:t>32-bit processors have 4 GB addressable space while 64-bit processors have 16 exabytes addressable space.</a:t>
            </a:r>
            <a:endParaRPr lang="en-IN" dirty="0"/>
          </a:p>
        </p:txBody>
      </p:sp>
    </p:spTree>
    <p:extLst>
      <p:ext uri="{BB962C8B-B14F-4D97-AF65-F5344CB8AC3E}">
        <p14:creationId xmlns:p14="http://schemas.microsoft.com/office/powerpoint/2010/main" val="1157172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1605-DF9D-E345-7D15-EF5A7832EB48}"/>
              </a:ext>
            </a:extLst>
          </p:cNvPr>
          <p:cNvSpPr>
            <a:spLocks noGrp="1"/>
          </p:cNvSpPr>
          <p:nvPr>
            <p:ph type="title"/>
          </p:nvPr>
        </p:nvSpPr>
        <p:spPr/>
        <p:txBody>
          <a:bodyPr/>
          <a:lstStyle/>
          <a:p>
            <a:r>
              <a:rPr lang="en-IN" dirty="0"/>
              <a:t>Intel Core Processors</a:t>
            </a:r>
          </a:p>
        </p:txBody>
      </p:sp>
      <p:sp>
        <p:nvSpPr>
          <p:cNvPr id="3" name="Content Placeholder 2">
            <a:extLst>
              <a:ext uri="{FF2B5EF4-FFF2-40B4-BE49-F238E27FC236}">
                <a16:creationId xmlns:a16="http://schemas.microsoft.com/office/drawing/2014/main" id="{1F40BD39-6516-84E3-E1CF-1BEE280F0600}"/>
              </a:ext>
            </a:extLst>
          </p:cNvPr>
          <p:cNvSpPr>
            <a:spLocks noGrp="1"/>
          </p:cNvSpPr>
          <p:nvPr>
            <p:ph idx="1"/>
          </p:nvPr>
        </p:nvSpPr>
        <p:spPr/>
        <p:txBody>
          <a:bodyPr/>
          <a:lstStyle/>
          <a:p>
            <a:r>
              <a:rPr lang="en-US" dirty="0"/>
              <a:t>Intel Core processors are Intel’s flagship family of CPUs. </a:t>
            </a:r>
          </a:p>
          <a:p>
            <a:r>
              <a:rPr lang="en-US" dirty="0"/>
              <a:t>First released in 2006, they replaced the popular Pentium line as the standard for high-end processor chips. </a:t>
            </a:r>
          </a:p>
          <a:p>
            <a:r>
              <a:rPr lang="en-US" dirty="0"/>
              <a:t>They’re available in different models like Core i3, i5, i7, i9, and X, and they bring a new generation to market every 1 to 2 years.</a:t>
            </a:r>
          </a:p>
          <a:p>
            <a:endParaRPr lang="en-IN" dirty="0"/>
          </a:p>
        </p:txBody>
      </p:sp>
    </p:spTree>
    <p:extLst>
      <p:ext uri="{BB962C8B-B14F-4D97-AF65-F5344CB8AC3E}">
        <p14:creationId xmlns:p14="http://schemas.microsoft.com/office/powerpoint/2010/main" val="3293187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1605-DF9D-E345-7D15-EF5A7832EB48}"/>
              </a:ext>
            </a:extLst>
          </p:cNvPr>
          <p:cNvSpPr>
            <a:spLocks noGrp="1"/>
          </p:cNvSpPr>
          <p:nvPr>
            <p:ph type="title"/>
          </p:nvPr>
        </p:nvSpPr>
        <p:spPr/>
        <p:txBody>
          <a:bodyPr/>
          <a:lstStyle/>
          <a:p>
            <a:r>
              <a:rPr lang="en-IN" dirty="0"/>
              <a:t>Intel Xeon Processors</a:t>
            </a:r>
          </a:p>
        </p:txBody>
      </p:sp>
      <p:sp>
        <p:nvSpPr>
          <p:cNvPr id="3" name="Content Placeholder 2">
            <a:extLst>
              <a:ext uri="{FF2B5EF4-FFF2-40B4-BE49-F238E27FC236}">
                <a16:creationId xmlns:a16="http://schemas.microsoft.com/office/drawing/2014/main" id="{1F40BD39-6516-84E3-E1CF-1BEE280F0600}"/>
              </a:ext>
            </a:extLst>
          </p:cNvPr>
          <p:cNvSpPr>
            <a:spLocks noGrp="1"/>
          </p:cNvSpPr>
          <p:nvPr>
            <p:ph idx="1"/>
          </p:nvPr>
        </p:nvSpPr>
        <p:spPr/>
        <p:txBody>
          <a:bodyPr/>
          <a:lstStyle/>
          <a:p>
            <a:r>
              <a:rPr lang="en-US" dirty="0"/>
              <a:t>Intel Xeon processors are the brand’s line of business CPUs. </a:t>
            </a:r>
          </a:p>
          <a:p>
            <a:r>
              <a:rPr lang="en-US" dirty="0"/>
              <a:t>They have comparable clock speeds to the Core family of processors. </a:t>
            </a:r>
          </a:p>
          <a:p>
            <a:r>
              <a:rPr lang="en-US" dirty="0"/>
              <a:t>Where they shine is their support for ECC error-correcting memory, which is a must for critical computing applications, like financial or scientific computing.</a:t>
            </a:r>
          </a:p>
          <a:p>
            <a:endParaRPr lang="en-IN" dirty="0"/>
          </a:p>
        </p:txBody>
      </p:sp>
    </p:spTree>
    <p:extLst>
      <p:ext uri="{BB962C8B-B14F-4D97-AF65-F5344CB8AC3E}">
        <p14:creationId xmlns:p14="http://schemas.microsoft.com/office/powerpoint/2010/main" val="28718912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1605-DF9D-E345-7D15-EF5A7832EB48}"/>
              </a:ext>
            </a:extLst>
          </p:cNvPr>
          <p:cNvSpPr>
            <a:spLocks noGrp="1"/>
          </p:cNvSpPr>
          <p:nvPr>
            <p:ph type="title"/>
          </p:nvPr>
        </p:nvSpPr>
        <p:spPr/>
        <p:txBody>
          <a:bodyPr/>
          <a:lstStyle/>
          <a:p>
            <a:r>
              <a:rPr lang="en-IN" dirty="0"/>
              <a:t>Intel Pentium Processors</a:t>
            </a:r>
          </a:p>
        </p:txBody>
      </p:sp>
      <p:sp>
        <p:nvSpPr>
          <p:cNvPr id="3" name="Content Placeholder 2">
            <a:extLst>
              <a:ext uri="{FF2B5EF4-FFF2-40B4-BE49-F238E27FC236}">
                <a16:creationId xmlns:a16="http://schemas.microsoft.com/office/drawing/2014/main" id="{1F40BD39-6516-84E3-E1CF-1BEE280F0600}"/>
              </a:ext>
            </a:extLst>
          </p:cNvPr>
          <p:cNvSpPr>
            <a:spLocks noGrp="1"/>
          </p:cNvSpPr>
          <p:nvPr>
            <p:ph idx="1"/>
          </p:nvPr>
        </p:nvSpPr>
        <p:spPr/>
        <p:txBody>
          <a:bodyPr/>
          <a:lstStyle/>
          <a:p>
            <a:r>
              <a:rPr lang="en-US" dirty="0"/>
              <a:t>Intel Pentium processors are mid-to-entry level CPUs that deliver high value at more modest price points than the Core and Xeon processor lines. </a:t>
            </a:r>
          </a:p>
          <a:p>
            <a:r>
              <a:rPr lang="en-US" dirty="0"/>
              <a:t>These chips manage similar clock speeds to the more robust Core chips, keeping prices down by not including premium features.</a:t>
            </a:r>
          </a:p>
          <a:p>
            <a:endParaRPr lang="en-IN" dirty="0"/>
          </a:p>
        </p:txBody>
      </p:sp>
    </p:spTree>
    <p:extLst>
      <p:ext uri="{BB962C8B-B14F-4D97-AF65-F5344CB8AC3E}">
        <p14:creationId xmlns:p14="http://schemas.microsoft.com/office/powerpoint/2010/main" val="13880655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11605-DF9D-E345-7D15-EF5A7832EB48}"/>
              </a:ext>
            </a:extLst>
          </p:cNvPr>
          <p:cNvSpPr>
            <a:spLocks noGrp="1"/>
          </p:cNvSpPr>
          <p:nvPr>
            <p:ph type="title"/>
          </p:nvPr>
        </p:nvSpPr>
        <p:spPr/>
        <p:txBody>
          <a:bodyPr/>
          <a:lstStyle/>
          <a:p>
            <a:r>
              <a:rPr lang="en-IN" dirty="0"/>
              <a:t>Intel Celeron Processors</a:t>
            </a:r>
          </a:p>
        </p:txBody>
      </p:sp>
      <p:sp>
        <p:nvSpPr>
          <p:cNvPr id="3" name="Content Placeholder 2">
            <a:extLst>
              <a:ext uri="{FF2B5EF4-FFF2-40B4-BE49-F238E27FC236}">
                <a16:creationId xmlns:a16="http://schemas.microsoft.com/office/drawing/2014/main" id="{1F40BD39-6516-84E3-E1CF-1BEE280F0600}"/>
              </a:ext>
            </a:extLst>
          </p:cNvPr>
          <p:cNvSpPr>
            <a:spLocks noGrp="1"/>
          </p:cNvSpPr>
          <p:nvPr>
            <p:ph idx="1"/>
          </p:nvPr>
        </p:nvSpPr>
        <p:spPr/>
        <p:txBody>
          <a:bodyPr/>
          <a:lstStyle/>
          <a:p>
            <a:r>
              <a:rPr lang="en-US" dirty="0"/>
              <a:t>Intel Celeron processors are a line of desktop and laptop CPUs based on the Pentium 4-core chip. </a:t>
            </a:r>
          </a:p>
          <a:p>
            <a:r>
              <a:rPr lang="en-US" dirty="0"/>
              <a:t>They have less cache memory and reduced speeds, making them a much more affordable choice for those who stick to browser-based activities and non-processor-heavy applications.</a:t>
            </a:r>
            <a:endParaRPr lang="en-IN" dirty="0"/>
          </a:p>
        </p:txBody>
      </p:sp>
    </p:spTree>
    <p:extLst>
      <p:ext uri="{BB962C8B-B14F-4D97-AF65-F5344CB8AC3E}">
        <p14:creationId xmlns:p14="http://schemas.microsoft.com/office/powerpoint/2010/main" val="348371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CC3C-1BC6-E267-0ECB-5EAF29139DB9}"/>
              </a:ext>
            </a:extLst>
          </p:cNvPr>
          <p:cNvSpPr>
            <a:spLocks noGrp="1"/>
          </p:cNvSpPr>
          <p:nvPr>
            <p:ph type="title"/>
          </p:nvPr>
        </p:nvSpPr>
        <p:spPr/>
        <p:txBody>
          <a:bodyPr/>
          <a:lstStyle/>
          <a:p>
            <a:r>
              <a:rPr lang="en-IN" dirty="0"/>
              <a:t>Exercises</a:t>
            </a:r>
          </a:p>
        </p:txBody>
      </p:sp>
      <p:sp>
        <p:nvSpPr>
          <p:cNvPr id="3" name="Content Placeholder 2">
            <a:extLst>
              <a:ext uri="{FF2B5EF4-FFF2-40B4-BE49-F238E27FC236}">
                <a16:creationId xmlns:a16="http://schemas.microsoft.com/office/drawing/2014/main" id="{BF75B471-BC39-2389-0EF9-B2CC2DF55078}"/>
              </a:ext>
            </a:extLst>
          </p:cNvPr>
          <p:cNvSpPr>
            <a:spLocks noGrp="1"/>
          </p:cNvSpPr>
          <p:nvPr>
            <p:ph idx="1"/>
          </p:nvPr>
        </p:nvSpPr>
        <p:spPr/>
        <p:txBody>
          <a:bodyPr/>
          <a:lstStyle/>
          <a:p>
            <a:r>
              <a:rPr lang="en-IN" dirty="0"/>
              <a:t>Convert the following decimal numbers into binary: </a:t>
            </a:r>
          </a:p>
          <a:p>
            <a:pPr lvl="1"/>
            <a:r>
              <a:rPr lang="en-IN" dirty="0"/>
              <a:t>1234</a:t>
            </a:r>
          </a:p>
          <a:p>
            <a:pPr lvl="1"/>
            <a:r>
              <a:rPr lang="en-IN" dirty="0"/>
              <a:t>88</a:t>
            </a:r>
          </a:p>
          <a:p>
            <a:r>
              <a:rPr lang="en-IN" dirty="0"/>
              <a:t>Convert the following binary numbers into decimal:</a:t>
            </a:r>
          </a:p>
          <a:p>
            <a:pPr lvl="1"/>
            <a:r>
              <a:rPr lang="en-IN" dirty="0"/>
              <a:t>01101</a:t>
            </a:r>
          </a:p>
          <a:p>
            <a:pPr lvl="1"/>
            <a:r>
              <a:rPr lang="en-IN" dirty="0"/>
              <a:t>1011000</a:t>
            </a:r>
          </a:p>
        </p:txBody>
      </p:sp>
    </p:spTree>
    <p:extLst>
      <p:ext uri="{BB962C8B-B14F-4D97-AF65-F5344CB8AC3E}">
        <p14:creationId xmlns:p14="http://schemas.microsoft.com/office/powerpoint/2010/main" val="2549498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4822-7FC9-E4A9-A40D-FE10504210F1}"/>
              </a:ext>
            </a:extLst>
          </p:cNvPr>
          <p:cNvSpPr>
            <a:spLocks noGrp="1"/>
          </p:cNvSpPr>
          <p:nvPr>
            <p:ph type="title"/>
          </p:nvPr>
        </p:nvSpPr>
        <p:spPr/>
        <p:txBody>
          <a:bodyPr/>
          <a:lstStyle/>
          <a:p>
            <a:r>
              <a:rPr lang="en-IN" dirty="0"/>
              <a:t>AMD Processor</a:t>
            </a:r>
          </a:p>
        </p:txBody>
      </p:sp>
      <p:sp>
        <p:nvSpPr>
          <p:cNvPr id="3" name="Content Placeholder 2">
            <a:extLst>
              <a:ext uri="{FF2B5EF4-FFF2-40B4-BE49-F238E27FC236}">
                <a16:creationId xmlns:a16="http://schemas.microsoft.com/office/drawing/2014/main" id="{8222096B-C946-1A36-909C-E46F274B910F}"/>
              </a:ext>
            </a:extLst>
          </p:cNvPr>
          <p:cNvSpPr>
            <a:spLocks noGrp="1"/>
          </p:cNvSpPr>
          <p:nvPr>
            <p:ph idx="1"/>
          </p:nvPr>
        </p:nvSpPr>
        <p:spPr/>
        <p:txBody>
          <a:bodyPr>
            <a:normAutofit/>
          </a:bodyPr>
          <a:lstStyle/>
          <a:p>
            <a:r>
              <a:rPr lang="en-US" dirty="0"/>
              <a:t>AMD stands for Advanced Micro Devices. </a:t>
            </a:r>
          </a:p>
          <a:p>
            <a:r>
              <a:rPr lang="en-US" dirty="0"/>
              <a:t>It is an American multinational semiconductor company based in Santa Clara, California. </a:t>
            </a:r>
          </a:p>
          <a:p>
            <a:r>
              <a:rPr lang="en-US" dirty="0"/>
              <a:t>AMD processors are cheaper than Intel Processors at a similar range.</a:t>
            </a:r>
          </a:p>
          <a:p>
            <a:r>
              <a:rPr lang="en-US" dirty="0"/>
              <a:t>Laptops powered with Ryzen processors often clock lower and less aggressively compared to Intel-powered laptops.</a:t>
            </a:r>
          </a:p>
          <a:p>
            <a:r>
              <a:rPr lang="en-US" dirty="0"/>
              <a:t>They often run cooler and longer on battery. Thus for laptops, they are better.</a:t>
            </a:r>
          </a:p>
        </p:txBody>
      </p:sp>
    </p:spTree>
    <p:extLst>
      <p:ext uri="{BB962C8B-B14F-4D97-AF65-F5344CB8AC3E}">
        <p14:creationId xmlns:p14="http://schemas.microsoft.com/office/powerpoint/2010/main" val="3027163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7482036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a:bodyPr>
          <a:lstStyle/>
          <a:p>
            <a:endParaRPr lang="en-IN" sz="2000" dirty="0"/>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1836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2540852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A8D8-A89F-A2BA-394B-3BDB9072EA31}"/>
              </a:ext>
            </a:extLst>
          </p:cNvPr>
          <p:cNvSpPr>
            <a:spLocks noGrp="1"/>
          </p:cNvSpPr>
          <p:nvPr>
            <p:ph type="title"/>
          </p:nvPr>
        </p:nvSpPr>
        <p:spPr/>
        <p:txBody>
          <a:bodyPr/>
          <a:lstStyle/>
          <a:p>
            <a:r>
              <a:rPr lang="en-IN" dirty="0"/>
              <a:t>Computer Performance Assessment</a:t>
            </a:r>
          </a:p>
        </p:txBody>
      </p:sp>
      <p:sp>
        <p:nvSpPr>
          <p:cNvPr id="3" name="Content Placeholder 2">
            <a:extLst>
              <a:ext uri="{FF2B5EF4-FFF2-40B4-BE49-F238E27FC236}">
                <a16:creationId xmlns:a16="http://schemas.microsoft.com/office/drawing/2014/main" id="{A8F54764-C10B-78D9-F684-EF33DC801FF0}"/>
              </a:ext>
            </a:extLst>
          </p:cNvPr>
          <p:cNvSpPr>
            <a:spLocks noGrp="1"/>
          </p:cNvSpPr>
          <p:nvPr>
            <p:ph idx="1"/>
          </p:nvPr>
        </p:nvSpPr>
        <p:spPr/>
        <p:txBody>
          <a:bodyPr>
            <a:normAutofit/>
          </a:bodyPr>
          <a:lstStyle/>
          <a:p>
            <a:r>
              <a:rPr lang="en-US" dirty="0"/>
              <a:t>Computer performance is the efficiency of a given computer system, or how well the computer performs, when taking all aspects into account</a:t>
            </a:r>
          </a:p>
          <a:p>
            <a:r>
              <a:rPr lang="en-US" dirty="0"/>
              <a:t>A computer performance evaluation is defined as the process by which a computer system's resources and outputs are assessed to determine whether the system is performing at an optimal level</a:t>
            </a:r>
          </a:p>
          <a:p>
            <a:r>
              <a:rPr lang="en-US" dirty="0"/>
              <a:t>In evaluating a computer's performance, a number of parameters are used to determine the result</a:t>
            </a:r>
          </a:p>
          <a:p>
            <a:r>
              <a:rPr lang="en-US" dirty="0"/>
              <a:t>This process is known as </a:t>
            </a:r>
            <a:r>
              <a:rPr lang="en-US" b="1" dirty="0"/>
              <a:t>benchmarking</a:t>
            </a:r>
            <a:endParaRPr lang="en-US" dirty="0"/>
          </a:p>
        </p:txBody>
      </p:sp>
    </p:spTree>
    <p:extLst>
      <p:ext uri="{BB962C8B-B14F-4D97-AF65-F5344CB8AC3E}">
        <p14:creationId xmlns:p14="http://schemas.microsoft.com/office/powerpoint/2010/main" val="40894278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A8D8-A89F-A2BA-394B-3BDB9072EA31}"/>
              </a:ext>
            </a:extLst>
          </p:cNvPr>
          <p:cNvSpPr>
            <a:spLocks noGrp="1"/>
          </p:cNvSpPr>
          <p:nvPr>
            <p:ph type="title"/>
          </p:nvPr>
        </p:nvSpPr>
        <p:spPr/>
        <p:txBody>
          <a:bodyPr/>
          <a:lstStyle/>
          <a:p>
            <a:r>
              <a:rPr lang="en-IN" dirty="0"/>
              <a:t>Computer Performance Parameters – 1</a:t>
            </a:r>
          </a:p>
        </p:txBody>
      </p:sp>
      <p:sp>
        <p:nvSpPr>
          <p:cNvPr id="3" name="Content Placeholder 2">
            <a:extLst>
              <a:ext uri="{FF2B5EF4-FFF2-40B4-BE49-F238E27FC236}">
                <a16:creationId xmlns:a16="http://schemas.microsoft.com/office/drawing/2014/main" id="{A8F54764-C10B-78D9-F684-EF33DC801FF0}"/>
              </a:ext>
            </a:extLst>
          </p:cNvPr>
          <p:cNvSpPr>
            <a:spLocks noGrp="1"/>
          </p:cNvSpPr>
          <p:nvPr>
            <p:ph idx="1"/>
          </p:nvPr>
        </p:nvSpPr>
        <p:spPr/>
        <p:txBody>
          <a:bodyPr>
            <a:normAutofit fontScale="92500" lnSpcReduction="10000"/>
          </a:bodyPr>
          <a:lstStyle/>
          <a:p>
            <a:r>
              <a:rPr lang="en-US" b="1" dirty="0"/>
              <a:t>Response Time</a:t>
            </a:r>
            <a:r>
              <a:rPr lang="en-US" dirty="0"/>
              <a:t>:  A computer contains millions of data transmission cycles consisting of user requests and system responses. The response time is defined as the total time lapse between the completion of a request and receipt of a response. </a:t>
            </a:r>
          </a:p>
          <a:p>
            <a:r>
              <a:rPr lang="en-US" b="1" dirty="0"/>
              <a:t>Latency: </a:t>
            </a:r>
            <a:r>
              <a:rPr lang="en-US" dirty="0"/>
              <a:t>Computer latency is defined as the time it takes to communicate a message, or the time the message spends traveling on the wire before it gets to its desired destination. </a:t>
            </a:r>
          </a:p>
          <a:p>
            <a:r>
              <a:rPr lang="en-US" b="1" dirty="0"/>
              <a:t>Speed</a:t>
            </a:r>
            <a:r>
              <a:rPr lang="en-US" dirty="0"/>
              <a:t>: The term speed is usually in reference to the clock speed of the processor. The clock speed is defined as the clock cycles per second, which determines the rate at which instruction processing takes place. It is usually measured in megahertz (MHz) or gigahertz (GHz). Computer speed is one of the leading parameters in assessing a computer's performance. </a:t>
            </a:r>
          </a:p>
        </p:txBody>
      </p:sp>
    </p:spTree>
    <p:extLst>
      <p:ext uri="{BB962C8B-B14F-4D97-AF65-F5344CB8AC3E}">
        <p14:creationId xmlns:p14="http://schemas.microsoft.com/office/powerpoint/2010/main" val="503055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A8D8-A89F-A2BA-394B-3BDB9072EA31}"/>
              </a:ext>
            </a:extLst>
          </p:cNvPr>
          <p:cNvSpPr>
            <a:spLocks noGrp="1"/>
          </p:cNvSpPr>
          <p:nvPr>
            <p:ph type="title"/>
          </p:nvPr>
        </p:nvSpPr>
        <p:spPr/>
        <p:txBody>
          <a:bodyPr/>
          <a:lstStyle/>
          <a:p>
            <a:r>
              <a:rPr lang="en-IN" dirty="0"/>
              <a:t>Computer Performance Parameters – 2</a:t>
            </a:r>
          </a:p>
        </p:txBody>
      </p:sp>
      <p:sp>
        <p:nvSpPr>
          <p:cNvPr id="3" name="Content Placeholder 2">
            <a:extLst>
              <a:ext uri="{FF2B5EF4-FFF2-40B4-BE49-F238E27FC236}">
                <a16:creationId xmlns:a16="http://schemas.microsoft.com/office/drawing/2014/main" id="{A8F54764-C10B-78D9-F684-EF33DC801FF0}"/>
              </a:ext>
            </a:extLst>
          </p:cNvPr>
          <p:cNvSpPr>
            <a:spLocks noGrp="1"/>
          </p:cNvSpPr>
          <p:nvPr>
            <p:ph idx="1"/>
          </p:nvPr>
        </p:nvSpPr>
        <p:spPr/>
        <p:txBody>
          <a:bodyPr>
            <a:normAutofit/>
          </a:bodyPr>
          <a:lstStyle/>
          <a:p>
            <a:r>
              <a:rPr lang="en-US" sz="3200" b="1" dirty="0"/>
              <a:t>Throughput</a:t>
            </a:r>
            <a:r>
              <a:rPr lang="en-US" sz="3200" dirty="0"/>
              <a:t>: The computer's throughput is defined as the number of units of information that can be successfully processed at any given time. The throughput is commonly measured using bits per second (bps)—more specifically, megabits per second (Mbps) and gigabits per second (Gbps). </a:t>
            </a:r>
          </a:p>
          <a:p>
            <a:r>
              <a:rPr lang="en-US" sz="3200" b="1" dirty="0"/>
              <a:t>Bandwidth</a:t>
            </a:r>
            <a:r>
              <a:rPr lang="en-US" sz="3200" dirty="0"/>
              <a:t>: Bandwidth is a measure of the maximum rate at which data can be transferred between components of the computer system. This term could be applied to network connections or computer performance. </a:t>
            </a:r>
            <a:endParaRPr lang="en-IN" sz="3200" dirty="0"/>
          </a:p>
        </p:txBody>
      </p:sp>
    </p:spTree>
    <p:extLst>
      <p:ext uri="{BB962C8B-B14F-4D97-AF65-F5344CB8AC3E}">
        <p14:creationId xmlns:p14="http://schemas.microsoft.com/office/powerpoint/2010/main" val="22620829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DDB3-5FAB-D211-C99B-4B962A544A17}"/>
              </a:ext>
            </a:extLst>
          </p:cNvPr>
          <p:cNvSpPr>
            <a:spLocks noGrp="1"/>
          </p:cNvSpPr>
          <p:nvPr>
            <p:ph type="title"/>
          </p:nvPr>
        </p:nvSpPr>
        <p:spPr/>
        <p:txBody>
          <a:bodyPr/>
          <a:lstStyle/>
          <a:p>
            <a:r>
              <a:rPr lang="en-IN" dirty="0"/>
              <a:t>Functions of a Computer </a:t>
            </a:r>
          </a:p>
        </p:txBody>
      </p:sp>
      <p:sp>
        <p:nvSpPr>
          <p:cNvPr id="3" name="Content Placeholder 2">
            <a:extLst>
              <a:ext uri="{FF2B5EF4-FFF2-40B4-BE49-F238E27FC236}">
                <a16:creationId xmlns:a16="http://schemas.microsoft.com/office/drawing/2014/main" id="{8DC76B36-6C73-3E8D-2219-FE09CD5BD3EB}"/>
              </a:ext>
            </a:extLst>
          </p:cNvPr>
          <p:cNvSpPr>
            <a:spLocks noGrp="1"/>
          </p:cNvSpPr>
          <p:nvPr>
            <p:ph idx="1"/>
          </p:nvPr>
        </p:nvSpPr>
        <p:spPr/>
        <p:txBody>
          <a:bodyPr/>
          <a:lstStyle/>
          <a:p>
            <a:endParaRPr lang="en-IN"/>
          </a:p>
        </p:txBody>
      </p:sp>
      <p:pic>
        <p:nvPicPr>
          <p:cNvPr id="4098" name="Picture 2" descr="Basic Functions of Computer » Easy Explained.">
            <a:extLst>
              <a:ext uri="{FF2B5EF4-FFF2-40B4-BE49-F238E27FC236}">
                <a16:creationId xmlns:a16="http://schemas.microsoft.com/office/drawing/2014/main" id="{21E50E1A-7C39-FB93-4B9B-32055421E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7881" y="1575610"/>
            <a:ext cx="6416238" cy="49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8789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1E40-FB51-3FAE-A19A-508F9C55EE5C}"/>
              </a:ext>
            </a:extLst>
          </p:cNvPr>
          <p:cNvSpPr>
            <a:spLocks noGrp="1"/>
          </p:cNvSpPr>
          <p:nvPr>
            <p:ph type="title"/>
          </p:nvPr>
        </p:nvSpPr>
        <p:spPr/>
        <p:txBody>
          <a:bodyPr/>
          <a:lstStyle/>
          <a:p>
            <a:r>
              <a:rPr lang="en-IN" dirty="0"/>
              <a:t>Interconnection Structures</a:t>
            </a:r>
          </a:p>
        </p:txBody>
      </p:sp>
      <p:sp>
        <p:nvSpPr>
          <p:cNvPr id="3" name="Content Placeholder 2">
            <a:extLst>
              <a:ext uri="{FF2B5EF4-FFF2-40B4-BE49-F238E27FC236}">
                <a16:creationId xmlns:a16="http://schemas.microsoft.com/office/drawing/2014/main" id="{9939E3F9-4435-038B-53CA-DFA2556ADAA8}"/>
              </a:ext>
            </a:extLst>
          </p:cNvPr>
          <p:cNvSpPr>
            <a:spLocks noGrp="1"/>
          </p:cNvSpPr>
          <p:nvPr>
            <p:ph idx="1"/>
          </p:nvPr>
        </p:nvSpPr>
        <p:spPr/>
        <p:txBody>
          <a:bodyPr/>
          <a:lstStyle/>
          <a:p>
            <a:r>
              <a:rPr lang="en-US" dirty="0"/>
              <a:t>A computer is a network of basic modules of mainly 3 type:</a:t>
            </a:r>
          </a:p>
          <a:p>
            <a:pPr lvl="1"/>
            <a:r>
              <a:rPr lang="en-US" dirty="0"/>
              <a:t>Processors </a:t>
            </a:r>
          </a:p>
          <a:p>
            <a:pPr lvl="1"/>
            <a:r>
              <a:rPr lang="en-US" dirty="0"/>
              <a:t>Memory </a:t>
            </a:r>
          </a:p>
          <a:p>
            <a:pPr lvl="1"/>
            <a:r>
              <a:rPr lang="en-US" dirty="0"/>
              <a:t>I/O Modules</a:t>
            </a:r>
          </a:p>
          <a:p>
            <a:r>
              <a:rPr lang="en-US" dirty="0"/>
              <a:t>Collection of path connecting these modules is called </a:t>
            </a:r>
            <a:r>
              <a:rPr lang="en-US" b="1" dirty="0"/>
              <a:t>Interconnection Structure</a:t>
            </a:r>
          </a:p>
          <a:p>
            <a:r>
              <a:rPr lang="en-US" dirty="0"/>
              <a:t>Design of Interconnection Structure depends on the nature of exchanges that must be made among modules </a:t>
            </a:r>
          </a:p>
          <a:p>
            <a:endParaRPr lang="en-IN" dirty="0"/>
          </a:p>
        </p:txBody>
      </p:sp>
    </p:spTree>
    <p:extLst>
      <p:ext uri="{BB962C8B-B14F-4D97-AF65-F5344CB8AC3E}">
        <p14:creationId xmlns:p14="http://schemas.microsoft.com/office/powerpoint/2010/main" val="14374881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B1EA-0F8F-F3EA-A0E5-5A95532F12BC}"/>
              </a:ext>
            </a:extLst>
          </p:cNvPr>
          <p:cNvSpPr>
            <a:spLocks noGrp="1"/>
          </p:cNvSpPr>
          <p:nvPr>
            <p:ph type="title"/>
          </p:nvPr>
        </p:nvSpPr>
        <p:spPr/>
        <p:txBody>
          <a:bodyPr/>
          <a:lstStyle/>
          <a:p>
            <a:r>
              <a:rPr lang="en-IN" dirty="0"/>
              <a:t>Bus Concept</a:t>
            </a:r>
          </a:p>
        </p:txBody>
      </p:sp>
      <p:sp>
        <p:nvSpPr>
          <p:cNvPr id="3" name="Content Placeholder 2">
            <a:extLst>
              <a:ext uri="{FF2B5EF4-FFF2-40B4-BE49-F238E27FC236}">
                <a16:creationId xmlns:a16="http://schemas.microsoft.com/office/drawing/2014/main" id="{96C38C4E-B149-96F1-8764-F662EB398E42}"/>
              </a:ext>
            </a:extLst>
          </p:cNvPr>
          <p:cNvSpPr>
            <a:spLocks noGrp="1"/>
          </p:cNvSpPr>
          <p:nvPr>
            <p:ph idx="1"/>
          </p:nvPr>
        </p:nvSpPr>
        <p:spPr/>
        <p:txBody>
          <a:bodyPr/>
          <a:lstStyle/>
          <a:p>
            <a:r>
              <a:rPr lang="en-US" dirty="0"/>
              <a:t>A </a:t>
            </a:r>
            <a:r>
              <a:rPr lang="en-US" b="1" dirty="0"/>
              <a:t>bus </a:t>
            </a:r>
            <a:r>
              <a:rPr lang="en-US" dirty="0"/>
              <a:t>is a common electrical pathway between multiple devices</a:t>
            </a:r>
          </a:p>
          <a:p>
            <a:r>
              <a:rPr lang="en-US" dirty="0"/>
              <a:t>Buses can be  categorized by their function</a:t>
            </a:r>
          </a:p>
          <a:p>
            <a:r>
              <a:rPr lang="en-US" dirty="0"/>
              <a:t>They can be used internal to the CPU to transport  data to and from the ALU, or external to the CPU to connect it to memory or to I/O  devices</a:t>
            </a:r>
          </a:p>
          <a:p>
            <a:r>
              <a:rPr lang="en-US" dirty="0"/>
              <a:t>Each type of bus has its own requirements and properties</a:t>
            </a:r>
          </a:p>
          <a:p>
            <a:endParaRPr lang="en-IN" dirty="0"/>
          </a:p>
        </p:txBody>
      </p:sp>
    </p:spTree>
    <p:extLst>
      <p:ext uri="{BB962C8B-B14F-4D97-AF65-F5344CB8AC3E}">
        <p14:creationId xmlns:p14="http://schemas.microsoft.com/office/powerpoint/2010/main" val="398480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C69A-D93E-F06E-D1E0-821B8FD0FF97}"/>
              </a:ext>
            </a:extLst>
          </p:cNvPr>
          <p:cNvSpPr>
            <a:spLocks noGrp="1"/>
          </p:cNvSpPr>
          <p:nvPr>
            <p:ph type="title"/>
          </p:nvPr>
        </p:nvSpPr>
        <p:spPr/>
        <p:txBody>
          <a:bodyPr/>
          <a:lstStyle/>
          <a:p>
            <a:r>
              <a:rPr lang="en-IN" dirty="0"/>
              <a:t>Hexadecimal Number System</a:t>
            </a:r>
          </a:p>
        </p:txBody>
      </p:sp>
      <p:sp>
        <p:nvSpPr>
          <p:cNvPr id="3" name="Content Placeholder 2">
            <a:extLst>
              <a:ext uri="{FF2B5EF4-FFF2-40B4-BE49-F238E27FC236}">
                <a16:creationId xmlns:a16="http://schemas.microsoft.com/office/drawing/2014/main" id="{35754C86-F3DA-B202-2439-FE22077E8B96}"/>
              </a:ext>
            </a:extLst>
          </p:cNvPr>
          <p:cNvSpPr>
            <a:spLocks noGrp="1"/>
          </p:cNvSpPr>
          <p:nvPr>
            <p:ph idx="1"/>
          </p:nvPr>
        </p:nvSpPr>
        <p:spPr/>
        <p:txBody>
          <a:bodyPr/>
          <a:lstStyle/>
          <a:p>
            <a:r>
              <a:rPr lang="en-IN" dirty="0"/>
              <a:t>Uses 16 symbols</a:t>
            </a:r>
          </a:p>
          <a:p>
            <a:r>
              <a:rPr lang="en-IN" dirty="0"/>
              <a:t>Numbers 0 to 9 are used as in decimal number system</a:t>
            </a:r>
          </a:p>
          <a:p>
            <a:r>
              <a:rPr lang="en-IN" dirty="0"/>
              <a:t>Letters A to F are used for more digits, i.e.</a:t>
            </a:r>
          </a:p>
          <a:p>
            <a:pPr lvl="1"/>
            <a:r>
              <a:rPr lang="en-IN" dirty="0"/>
              <a:t>0, 1, 2, … 9</a:t>
            </a:r>
          </a:p>
          <a:p>
            <a:pPr lvl="1"/>
            <a:r>
              <a:rPr lang="en-IN" dirty="0"/>
              <a:t>A = 10</a:t>
            </a:r>
          </a:p>
          <a:p>
            <a:pPr lvl="1"/>
            <a:r>
              <a:rPr lang="en-IN" dirty="0"/>
              <a:t>B = 11</a:t>
            </a:r>
          </a:p>
          <a:p>
            <a:pPr lvl="1"/>
            <a:r>
              <a:rPr lang="en-IN" dirty="0"/>
              <a:t>C = 12</a:t>
            </a:r>
          </a:p>
          <a:p>
            <a:pPr lvl="1"/>
            <a:r>
              <a:rPr lang="en-IN" dirty="0"/>
              <a:t>D = 13</a:t>
            </a:r>
          </a:p>
          <a:p>
            <a:pPr lvl="1"/>
            <a:r>
              <a:rPr lang="en-IN" dirty="0"/>
              <a:t>E = 14</a:t>
            </a:r>
          </a:p>
          <a:p>
            <a:pPr lvl="1"/>
            <a:r>
              <a:rPr lang="en-IN" dirty="0"/>
              <a:t>F = 15</a:t>
            </a:r>
          </a:p>
        </p:txBody>
      </p:sp>
    </p:spTree>
    <p:extLst>
      <p:ext uri="{BB962C8B-B14F-4D97-AF65-F5344CB8AC3E}">
        <p14:creationId xmlns:p14="http://schemas.microsoft.com/office/powerpoint/2010/main" val="491898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1E40-FB51-3FAE-A19A-508F9C55EE5C}"/>
              </a:ext>
            </a:extLst>
          </p:cNvPr>
          <p:cNvSpPr>
            <a:spLocks noGrp="1"/>
          </p:cNvSpPr>
          <p:nvPr>
            <p:ph type="title"/>
          </p:nvPr>
        </p:nvSpPr>
        <p:spPr/>
        <p:txBody>
          <a:bodyPr/>
          <a:lstStyle/>
          <a:p>
            <a:r>
              <a:rPr lang="en-IN" dirty="0"/>
              <a:t>Bus Interconnection</a:t>
            </a:r>
          </a:p>
        </p:txBody>
      </p:sp>
      <p:pic>
        <p:nvPicPr>
          <p:cNvPr id="7" name="Content Placeholder 6">
            <a:extLst>
              <a:ext uri="{FF2B5EF4-FFF2-40B4-BE49-F238E27FC236}">
                <a16:creationId xmlns:a16="http://schemas.microsoft.com/office/drawing/2014/main" id="{65E52605-72E8-B605-F724-1368C7959750}"/>
              </a:ext>
            </a:extLst>
          </p:cNvPr>
          <p:cNvPicPr>
            <a:picLocks noGrp="1" noChangeAspect="1"/>
          </p:cNvPicPr>
          <p:nvPr>
            <p:ph idx="1"/>
          </p:nvPr>
        </p:nvPicPr>
        <p:blipFill>
          <a:blip r:embed="rId2"/>
          <a:stretch>
            <a:fillRect/>
          </a:stretch>
        </p:blipFill>
        <p:spPr>
          <a:xfrm>
            <a:off x="980484" y="1442026"/>
            <a:ext cx="10045585" cy="4414244"/>
          </a:xfrm>
        </p:spPr>
      </p:pic>
    </p:spTree>
    <p:extLst>
      <p:ext uri="{BB962C8B-B14F-4D97-AF65-F5344CB8AC3E}">
        <p14:creationId xmlns:p14="http://schemas.microsoft.com/office/powerpoint/2010/main" val="12335884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C9C6-1FD1-D338-2245-03D53C9E01A9}"/>
              </a:ext>
            </a:extLst>
          </p:cNvPr>
          <p:cNvSpPr>
            <a:spLocks noGrp="1"/>
          </p:cNvSpPr>
          <p:nvPr>
            <p:ph type="title"/>
          </p:nvPr>
        </p:nvSpPr>
        <p:spPr/>
        <p:txBody>
          <a:bodyPr/>
          <a:lstStyle/>
          <a:p>
            <a:r>
              <a:rPr lang="en-IN" dirty="0"/>
              <a:t>Bus Working</a:t>
            </a:r>
          </a:p>
        </p:txBody>
      </p:sp>
      <p:sp>
        <p:nvSpPr>
          <p:cNvPr id="3" name="Content Placeholder 2">
            <a:extLst>
              <a:ext uri="{FF2B5EF4-FFF2-40B4-BE49-F238E27FC236}">
                <a16:creationId xmlns:a16="http://schemas.microsoft.com/office/drawing/2014/main" id="{6BC0F17E-463A-AD74-6536-D9AA7982A895}"/>
              </a:ext>
            </a:extLst>
          </p:cNvPr>
          <p:cNvSpPr>
            <a:spLocks noGrp="1"/>
          </p:cNvSpPr>
          <p:nvPr>
            <p:ph idx="1"/>
          </p:nvPr>
        </p:nvSpPr>
        <p:spPr/>
        <p:txBody>
          <a:bodyPr/>
          <a:lstStyle/>
          <a:p>
            <a:r>
              <a:rPr lang="en-US" dirty="0"/>
              <a:t>Some devices that attach to a  bus are active and can initiate bus transfers, whereas others are passive and wait for requests</a:t>
            </a:r>
          </a:p>
          <a:p>
            <a:r>
              <a:rPr lang="en-US" dirty="0"/>
              <a:t>The active ones are called </a:t>
            </a:r>
            <a:r>
              <a:rPr lang="en-US" b="1" dirty="0"/>
              <a:t>masters</a:t>
            </a:r>
            <a:r>
              <a:rPr lang="en-US" dirty="0"/>
              <a:t>; the passive ones are called </a:t>
            </a:r>
            <a:r>
              <a:rPr lang="en-US" b="1" dirty="0"/>
              <a:t>slaves</a:t>
            </a:r>
          </a:p>
          <a:p>
            <a:r>
              <a:rPr lang="en-US" dirty="0"/>
              <a:t>When the CPU orders a disk controller to read or write a block, the CPU is acting  as a master and the disk controller is acting as a slave</a:t>
            </a:r>
          </a:p>
          <a:p>
            <a:r>
              <a:rPr lang="en-US" dirty="0"/>
              <a:t>However, later on, the disk  controller may act as a master when it commands the memory to accept the words  it is reading from the disk drive</a:t>
            </a:r>
          </a:p>
          <a:p>
            <a:r>
              <a:rPr lang="en-US" dirty="0"/>
              <a:t>See next slide for some examples of masters and slaves</a:t>
            </a:r>
          </a:p>
          <a:p>
            <a:endParaRPr lang="en-IN" dirty="0"/>
          </a:p>
        </p:txBody>
      </p:sp>
    </p:spTree>
    <p:extLst>
      <p:ext uri="{BB962C8B-B14F-4D97-AF65-F5344CB8AC3E}">
        <p14:creationId xmlns:p14="http://schemas.microsoft.com/office/powerpoint/2010/main" val="2039638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03AA-5F9B-7AD7-F3FF-0C575F5C15B0}"/>
              </a:ext>
            </a:extLst>
          </p:cNvPr>
          <p:cNvSpPr>
            <a:spLocks noGrp="1"/>
          </p:cNvSpPr>
          <p:nvPr>
            <p:ph type="title"/>
          </p:nvPr>
        </p:nvSpPr>
        <p:spPr/>
        <p:txBody>
          <a:bodyPr/>
          <a:lstStyle/>
          <a:p>
            <a:r>
              <a:rPr lang="en-IN" dirty="0"/>
              <a:t>Master and Slave Examples</a:t>
            </a:r>
          </a:p>
        </p:txBody>
      </p:sp>
      <p:sp>
        <p:nvSpPr>
          <p:cNvPr id="3" name="Content Placeholder 2">
            <a:extLst>
              <a:ext uri="{FF2B5EF4-FFF2-40B4-BE49-F238E27FC236}">
                <a16:creationId xmlns:a16="http://schemas.microsoft.com/office/drawing/2014/main" id="{FE6EDB96-B00B-A399-CFE2-67B04429EC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60085D9-20CC-86DB-3EDB-B8970CDD136A}"/>
              </a:ext>
            </a:extLst>
          </p:cNvPr>
          <p:cNvPicPr>
            <a:picLocks noChangeAspect="1"/>
          </p:cNvPicPr>
          <p:nvPr/>
        </p:nvPicPr>
        <p:blipFill>
          <a:blip r:embed="rId2"/>
          <a:stretch>
            <a:fillRect/>
          </a:stretch>
        </p:blipFill>
        <p:spPr>
          <a:xfrm>
            <a:off x="982524" y="2455074"/>
            <a:ext cx="9836944" cy="2497070"/>
          </a:xfrm>
          <a:prstGeom prst="rect">
            <a:avLst/>
          </a:prstGeom>
        </p:spPr>
      </p:pic>
    </p:spTree>
    <p:extLst>
      <p:ext uri="{BB962C8B-B14F-4D97-AF65-F5344CB8AC3E}">
        <p14:creationId xmlns:p14="http://schemas.microsoft.com/office/powerpoint/2010/main" val="29168326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8A96-1548-75B3-D0C8-CCC750D60055}"/>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AE09293C-0BC8-09F2-199F-177FC8A966D6}"/>
              </a:ext>
            </a:extLst>
          </p:cNvPr>
          <p:cNvSpPr>
            <a:spLocks noGrp="1"/>
          </p:cNvSpPr>
          <p:nvPr>
            <p:ph idx="1"/>
          </p:nvPr>
        </p:nvSpPr>
        <p:spPr/>
        <p:txBody>
          <a:bodyPr>
            <a:normAutofit fontScale="92500" lnSpcReduction="10000"/>
          </a:bodyPr>
          <a:lstStyle/>
          <a:p>
            <a:r>
              <a:rPr lang="en-US" dirty="0"/>
              <a:t>The more address lines a bus  has, the more memory the CPU can address directly</a:t>
            </a:r>
          </a:p>
          <a:p>
            <a:r>
              <a:rPr lang="en-US" dirty="0"/>
              <a:t>If a bus has n address lines,  then a CPU can use it to address 2</a:t>
            </a:r>
            <a:r>
              <a:rPr lang="en-US" baseline="30000" dirty="0"/>
              <a:t>n</a:t>
            </a:r>
            <a:r>
              <a:rPr lang="en-US" dirty="0"/>
              <a:t> different memory locations</a:t>
            </a:r>
          </a:p>
          <a:p>
            <a:r>
              <a:rPr lang="en-US" dirty="0"/>
              <a:t>To allow large  memories, buses need many address lines</a:t>
            </a:r>
          </a:p>
          <a:p>
            <a:r>
              <a:rPr lang="en-US" dirty="0"/>
              <a:t>The problem is that wide buses need more wires than narrow ones</a:t>
            </a:r>
          </a:p>
          <a:p>
            <a:r>
              <a:rPr lang="en-US" dirty="0"/>
              <a:t>They also  take up more physical space (e.g., on the motherboard) and need bigger connectors</a:t>
            </a:r>
          </a:p>
          <a:p>
            <a:r>
              <a:rPr lang="en-US" dirty="0"/>
              <a:t>All of these factors make the bus more expensive</a:t>
            </a:r>
          </a:p>
          <a:p>
            <a:r>
              <a:rPr lang="en-US" dirty="0"/>
              <a:t>The original IBM PC contained an  8088 CPU and a 20-bit address bus (See next slide)</a:t>
            </a:r>
          </a:p>
          <a:p>
            <a:endParaRPr lang="en-IN" dirty="0"/>
          </a:p>
        </p:txBody>
      </p:sp>
    </p:spTree>
    <p:extLst>
      <p:ext uri="{BB962C8B-B14F-4D97-AF65-F5344CB8AC3E}">
        <p14:creationId xmlns:p14="http://schemas.microsoft.com/office/powerpoint/2010/main" val="3456768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46E8-5F95-C4EC-6D67-FBF3E25AB6D7}"/>
              </a:ext>
            </a:extLst>
          </p:cNvPr>
          <p:cNvSpPr>
            <a:spLocks noGrp="1"/>
          </p:cNvSpPr>
          <p:nvPr>
            <p:ph type="title"/>
          </p:nvPr>
        </p:nvSpPr>
        <p:spPr/>
        <p:txBody>
          <a:bodyPr/>
          <a:lstStyle/>
          <a:p>
            <a:r>
              <a:rPr lang="en-IN" dirty="0"/>
              <a:t>8088 Bus</a:t>
            </a:r>
          </a:p>
        </p:txBody>
      </p:sp>
      <p:sp>
        <p:nvSpPr>
          <p:cNvPr id="3" name="Content Placeholder 2">
            <a:extLst>
              <a:ext uri="{FF2B5EF4-FFF2-40B4-BE49-F238E27FC236}">
                <a16:creationId xmlns:a16="http://schemas.microsoft.com/office/drawing/2014/main" id="{A836D03C-CF66-8E10-8448-AAADECC56E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8F1AC5-B394-93C3-E073-30B1AD4A9963}"/>
              </a:ext>
            </a:extLst>
          </p:cNvPr>
          <p:cNvPicPr>
            <a:picLocks noChangeAspect="1"/>
          </p:cNvPicPr>
          <p:nvPr/>
        </p:nvPicPr>
        <p:blipFill>
          <a:blip r:embed="rId2"/>
          <a:stretch>
            <a:fillRect/>
          </a:stretch>
        </p:blipFill>
        <p:spPr>
          <a:xfrm>
            <a:off x="4023241" y="1825625"/>
            <a:ext cx="3117297" cy="4532383"/>
          </a:xfrm>
          <a:prstGeom prst="rect">
            <a:avLst/>
          </a:prstGeom>
        </p:spPr>
      </p:pic>
    </p:spTree>
    <p:extLst>
      <p:ext uri="{BB962C8B-B14F-4D97-AF65-F5344CB8AC3E}">
        <p14:creationId xmlns:p14="http://schemas.microsoft.com/office/powerpoint/2010/main" val="21049420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BB12-5688-8126-5514-331869F26E68}"/>
              </a:ext>
            </a:extLst>
          </p:cNvPr>
          <p:cNvSpPr>
            <a:spLocks noGrp="1"/>
          </p:cNvSpPr>
          <p:nvPr>
            <p:ph type="title"/>
          </p:nvPr>
        </p:nvSpPr>
        <p:spPr/>
        <p:txBody>
          <a:bodyPr/>
          <a:lstStyle/>
          <a:p>
            <a:r>
              <a:rPr lang="en-IN" dirty="0"/>
              <a:t>Other Bus Examples – 80286 and 80386</a:t>
            </a:r>
          </a:p>
        </p:txBody>
      </p:sp>
      <p:sp>
        <p:nvSpPr>
          <p:cNvPr id="3" name="Content Placeholder 2">
            <a:extLst>
              <a:ext uri="{FF2B5EF4-FFF2-40B4-BE49-F238E27FC236}">
                <a16:creationId xmlns:a16="http://schemas.microsoft.com/office/drawing/2014/main" id="{4F7B45F7-6821-AF33-0528-DACD54092577}"/>
              </a:ext>
            </a:extLst>
          </p:cNvPr>
          <p:cNvSpPr>
            <a:spLocks noGrp="1"/>
          </p:cNvSpPr>
          <p:nvPr>
            <p:ph idx="1"/>
          </p:nvPr>
        </p:nvSpPr>
        <p:spPr/>
        <p:txBody>
          <a:bodyPr/>
          <a:lstStyle/>
          <a:p>
            <a:r>
              <a:rPr lang="en-US" dirty="0"/>
              <a:t>When the next CPU chip (the 80286) came out, Intel felt it had to increase the  address space to 16 MB, so four more bus lines were added</a:t>
            </a:r>
          </a:p>
          <a:p>
            <a:r>
              <a:rPr lang="en-US" dirty="0"/>
              <a:t>When the 80386 came out, another eight address lines were added, along  with still more control lines</a:t>
            </a:r>
            <a:endParaRPr lang="en-IN" dirty="0"/>
          </a:p>
        </p:txBody>
      </p:sp>
      <p:pic>
        <p:nvPicPr>
          <p:cNvPr id="5" name="Picture 4">
            <a:extLst>
              <a:ext uri="{FF2B5EF4-FFF2-40B4-BE49-F238E27FC236}">
                <a16:creationId xmlns:a16="http://schemas.microsoft.com/office/drawing/2014/main" id="{2AF957C1-D699-B54C-CCB3-EBED3D1EE1A6}"/>
              </a:ext>
            </a:extLst>
          </p:cNvPr>
          <p:cNvPicPr>
            <a:picLocks noChangeAspect="1"/>
          </p:cNvPicPr>
          <p:nvPr/>
        </p:nvPicPr>
        <p:blipFill>
          <a:blip r:embed="rId2"/>
          <a:stretch>
            <a:fillRect/>
          </a:stretch>
        </p:blipFill>
        <p:spPr>
          <a:xfrm>
            <a:off x="3331301" y="4062169"/>
            <a:ext cx="4425687" cy="2795831"/>
          </a:xfrm>
          <a:prstGeom prst="rect">
            <a:avLst/>
          </a:prstGeom>
        </p:spPr>
      </p:pic>
    </p:spTree>
    <p:extLst>
      <p:ext uri="{BB962C8B-B14F-4D97-AF65-F5344CB8AC3E}">
        <p14:creationId xmlns:p14="http://schemas.microsoft.com/office/powerpoint/2010/main" val="19738010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7853-75B3-EC3E-9AA5-4EF473A5E9C6}"/>
              </a:ext>
            </a:extLst>
          </p:cNvPr>
          <p:cNvSpPr>
            <a:spLocks noGrp="1"/>
          </p:cNvSpPr>
          <p:nvPr>
            <p:ph type="title"/>
          </p:nvPr>
        </p:nvSpPr>
        <p:spPr/>
        <p:txBody>
          <a:bodyPr/>
          <a:lstStyle/>
          <a:p>
            <a:r>
              <a:rPr lang="en-IN" dirty="0"/>
              <a:t>Goals of Computer Architecture</a:t>
            </a:r>
          </a:p>
        </p:txBody>
      </p:sp>
      <p:sp>
        <p:nvSpPr>
          <p:cNvPr id="3" name="Content Placeholder 2">
            <a:extLst>
              <a:ext uri="{FF2B5EF4-FFF2-40B4-BE49-F238E27FC236}">
                <a16:creationId xmlns:a16="http://schemas.microsoft.com/office/drawing/2014/main" id="{D599E8F4-25E8-76CB-20BA-A7269F10F906}"/>
              </a:ext>
            </a:extLst>
          </p:cNvPr>
          <p:cNvSpPr>
            <a:spLocks noGrp="1"/>
          </p:cNvSpPr>
          <p:nvPr>
            <p:ph idx="1"/>
          </p:nvPr>
        </p:nvSpPr>
        <p:spPr/>
        <p:txBody>
          <a:bodyPr/>
          <a:lstStyle/>
          <a:p>
            <a:r>
              <a:rPr lang="en-IN" dirty="0"/>
              <a:t>Low cost</a:t>
            </a:r>
          </a:p>
          <a:p>
            <a:pPr lvl="1"/>
            <a:r>
              <a:rPr lang="en-US" dirty="0"/>
              <a:t>Generally cost is held constant, determined by either system or commercial requirements, and speed and storage capacity are adjusted to meet the cost target</a:t>
            </a:r>
            <a:endParaRPr lang="en-IN" dirty="0"/>
          </a:p>
          <a:p>
            <a:r>
              <a:rPr lang="en-IN" dirty="0"/>
              <a:t>Performance </a:t>
            </a:r>
          </a:p>
          <a:p>
            <a:pPr lvl="1"/>
            <a:r>
              <a:rPr lang="en-IN" dirty="0"/>
              <a:t>Overall performance of the computer</a:t>
            </a:r>
          </a:p>
          <a:p>
            <a:pPr lvl="1"/>
            <a:r>
              <a:rPr lang="en-IN" dirty="0"/>
              <a:t>Specific performance (e.g. disk, booting time, I/O)</a:t>
            </a:r>
          </a:p>
          <a:p>
            <a:r>
              <a:rPr lang="en-IN" dirty="0"/>
              <a:t>Others: Weight, reliability, feature set, expandability, </a:t>
            </a:r>
            <a:r>
              <a:rPr lang="en-IN"/>
              <a:t>power consumption</a:t>
            </a:r>
            <a:endParaRPr lang="en-IN" dirty="0"/>
          </a:p>
          <a:p>
            <a:pPr lvl="1"/>
            <a:endParaRPr lang="en-IN" dirty="0"/>
          </a:p>
        </p:txBody>
      </p:sp>
    </p:spTree>
    <p:extLst>
      <p:ext uri="{BB962C8B-B14F-4D97-AF65-F5344CB8AC3E}">
        <p14:creationId xmlns:p14="http://schemas.microsoft.com/office/powerpoint/2010/main" val="22116119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916123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5024478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421700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547F-1B05-411E-8AB6-35A80A926DC3}"/>
              </a:ext>
            </a:extLst>
          </p:cNvPr>
          <p:cNvSpPr>
            <a:spLocks noGrp="1"/>
          </p:cNvSpPr>
          <p:nvPr>
            <p:ph type="title"/>
          </p:nvPr>
        </p:nvSpPr>
        <p:spPr/>
        <p:txBody>
          <a:bodyPr/>
          <a:lstStyle/>
          <a:p>
            <a:r>
              <a:rPr lang="en-IN" dirty="0"/>
              <a:t>Hexadecimal Number System</a:t>
            </a:r>
          </a:p>
        </p:txBody>
      </p:sp>
      <p:sp>
        <p:nvSpPr>
          <p:cNvPr id="3" name="Content Placeholder 2">
            <a:extLst>
              <a:ext uri="{FF2B5EF4-FFF2-40B4-BE49-F238E27FC236}">
                <a16:creationId xmlns:a16="http://schemas.microsoft.com/office/drawing/2014/main" id="{311640E7-8450-995E-9069-8D5F530160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29AE4D-47F2-8146-74F4-B8A36AAE0DE6}"/>
              </a:ext>
            </a:extLst>
          </p:cNvPr>
          <p:cNvPicPr>
            <a:picLocks noChangeAspect="1"/>
          </p:cNvPicPr>
          <p:nvPr/>
        </p:nvPicPr>
        <p:blipFill>
          <a:blip r:embed="rId2"/>
          <a:stretch>
            <a:fillRect/>
          </a:stretch>
        </p:blipFill>
        <p:spPr>
          <a:xfrm>
            <a:off x="1042463" y="2081281"/>
            <a:ext cx="9826595" cy="2706476"/>
          </a:xfrm>
          <a:prstGeom prst="rect">
            <a:avLst/>
          </a:prstGeom>
        </p:spPr>
      </p:pic>
    </p:spTree>
    <p:extLst>
      <p:ext uri="{BB962C8B-B14F-4D97-AF65-F5344CB8AC3E}">
        <p14:creationId xmlns:p14="http://schemas.microsoft.com/office/powerpoint/2010/main" val="6849742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6723199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sp>
        <p:nvSpPr>
          <p:cNvPr id="3" name="Content Placeholder 2">
            <a:extLst>
              <a:ext uri="{FF2B5EF4-FFF2-40B4-BE49-F238E27FC236}">
                <a16:creationId xmlns:a16="http://schemas.microsoft.com/office/drawing/2014/main" id="{8A470CE2-7220-D090-5069-778ECA0B6D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3671099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741442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sp>
        <p:nvSpPr>
          <p:cNvPr id="3" name="Content Placeholder 2">
            <a:extLst>
              <a:ext uri="{FF2B5EF4-FFF2-40B4-BE49-F238E27FC236}">
                <a16:creationId xmlns:a16="http://schemas.microsoft.com/office/drawing/2014/main" id="{D1CD3904-FA16-41AC-C7BA-55C7F7CD82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303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5614125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sp>
        <p:nvSpPr>
          <p:cNvPr id="3" name="Content Placeholder 2">
            <a:extLst>
              <a:ext uri="{FF2B5EF4-FFF2-40B4-BE49-F238E27FC236}">
                <a16:creationId xmlns:a16="http://schemas.microsoft.com/office/drawing/2014/main" id="{052CA80D-9DE1-2B38-9DF1-FFBBB80803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26107100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41411187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4486344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4372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318109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CC3C-1BC6-E267-0ECB-5EAF29139DB9}"/>
              </a:ext>
            </a:extLst>
          </p:cNvPr>
          <p:cNvSpPr>
            <a:spLocks noGrp="1"/>
          </p:cNvSpPr>
          <p:nvPr>
            <p:ph type="title"/>
          </p:nvPr>
        </p:nvSpPr>
        <p:spPr/>
        <p:txBody>
          <a:bodyPr/>
          <a:lstStyle/>
          <a:p>
            <a:r>
              <a:rPr lang="en-IN" dirty="0"/>
              <a:t>Exercises</a:t>
            </a:r>
          </a:p>
        </p:txBody>
      </p:sp>
      <p:sp>
        <p:nvSpPr>
          <p:cNvPr id="3" name="Content Placeholder 2">
            <a:extLst>
              <a:ext uri="{FF2B5EF4-FFF2-40B4-BE49-F238E27FC236}">
                <a16:creationId xmlns:a16="http://schemas.microsoft.com/office/drawing/2014/main" id="{BF75B471-BC39-2389-0EF9-B2CC2DF55078}"/>
              </a:ext>
            </a:extLst>
          </p:cNvPr>
          <p:cNvSpPr>
            <a:spLocks noGrp="1"/>
          </p:cNvSpPr>
          <p:nvPr>
            <p:ph idx="1"/>
          </p:nvPr>
        </p:nvSpPr>
        <p:spPr/>
        <p:txBody>
          <a:bodyPr/>
          <a:lstStyle/>
          <a:p>
            <a:r>
              <a:rPr lang="en-IN" dirty="0"/>
              <a:t>Convert the following hexadecimal numbers into decimal (Hint: Multiply by  16</a:t>
            </a:r>
            <a:r>
              <a:rPr lang="en-IN" baseline="30000" dirty="0"/>
              <a:t>0</a:t>
            </a:r>
            <a:r>
              <a:rPr lang="en-IN" dirty="0"/>
              <a:t>, 16</a:t>
            </a:r>
            <a:r>
              <a:rPr lang="en-IN" baseline="30000" dirty="0"/>
              <a:t>1</a:t>
            </a:r>
            <a:r>
              <a:rPr lang="en-IN" dirty="0"/>
              <a:t>, 16</a:t>
            </a:r>
            <a:r>
              <a:rPr lang="en-IN" baseline="30000" dirty="0"/>
              <a:t>2</a:t>
            </a:r>
            <a:r>
              <a:rPr lang="en-IN" dirty="0"/>
              <a:t> from right to left and add all the values)</a:t>
            </a:r>
          </a:p>
          <a:p>
            <a:pPr lvl="1"/>
            <a:r>
              <a:rPr lang="en-IN" dirty="0"/>
              <a:t>AB2</a:t>
            </a:r>
          </a:p>
          <a:p>
            <a:pPr lvl="1"/>
            <a:r>
              <a:rPr lang="en-IN" dirty="0"/>
              <a:t>123</a:t>
            </a:r>
          </a:p>
          <a:p>
            <a:r>
              <a:rPr lang="en-IN" dirty="0"/>
              <a:t>Convert the following decimal numbers into hexadecimal (Hint: Divide by 16 continuously, writing the remainder on the right, last value and remainder written in the reverse order will be the answer)</a:t>
            </a:r>
          </a:p>
          <a:p>
            <a:pPr lvl="1"/>
            <a:r>
              <a:rPr lang="en-IN" dirty="0"/>
              <a:t>567</a:t>
            </a:r>
          </a:p>
          <a:p>
            <a:pPr lvl="1"/>
            <a:r>
              <a:rPr lang="en-IN" dirty="0"/>
              <a:t>1411</a:t>
            </a:r>
          </a:p>
          <a:p>
            <a:pPr lvl="1"/>
            <a:r>
              <a:rPr lang="en-IN" dirty="0"/>
              <a:t>16</a:t>
            </a:r>
          </a:p>
        </p:txBody>
      </p:sp>
    </p:spTree>
    <p:extLst>
      <p:ext uri="{BB962C8B-B14F-4D97-AF65-F5344CB8AC3E}">
        <p14:creationId xmlns:p14="http://schemas.microsoft.com/office/powerpoint/2010/main" val="1538412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771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557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6638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41788287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26294413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0789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38752505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5B960-D6EF-89EF-0EC8-D62CD47D8A43}"/>
              </a:ext>
            </a:extLst>
          </p:cNvPr>
          <p:cNvSpPr>
            <a:spLocks noGrp="1"/>
          </p:cNvSpPr>
          <p:nvPr>
            <p:ph type="title"/>
          </p:nvPr>
        </p:nvSpPr>
        <p:spPr/>
        <p:txBody>
          <a:bodyPr/>
          <a:lstStyle/>
          <a:p>
            <a:r>
              <a:rPr lang="en-IN" dirty="0"/>
              <a:t>Sections 4 and 5: Processor versus System Architecture</a:t>
            </a:r>
          </a:p>
        </p:txBody>
      </p:sp>
      <p:sp>
        <p:nvSpPr>
          <p:cNvPr id="5" name="Text Placeholder 4">
            <a:extLst>
              <a:ext uri="{FF2B5EF4-FFF2-40B4-BE49-F238E27FC236}">
                <a16:creationId xmlns:a16="http://schemas.microsoft.com/office/drawing/2014/main" id="{D9D978ED-4B2B-45B2-F126-317AB1DFEA9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610089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917B9-9D6A-A50D-561B-0C864570C26A}"/>
              </a:ext>
            </a:extLst>
          </p:cNvPr>
          <p:cNvSpPr>
            <a:spLocks noGrp="1"/>
          </p:cNvSpPr>
          <p:nvPr>
            <p:ph type="title"/>
          </p:nvPr>
        </p:nvSpPr>
        <p:spPr/>
        <p:txBody>
          <a:bodyPr/>
          <a:lstStyle/>
          <a:p>
            <a:r>
              <a:rPr lang="en-IN" dirty="0"/>
              <a:t>Language Levels</a:t>
            </a:r>
          </a:p>
        </p:txBody>
      </p:sp>
      <p:sp>
        <p:nvSpPr>
          <p:cNvPr id="5" name="Content Placeholder 4">
            <a:extLst>
              <a:ext uri="{FF2B5EF4-FFF2-40B4-BE49-F238E27FC236}">
                <a16:creationId xmlns:a16="http://schemas.microsoft.com/office/drawing/2014/main" id="{DAF8DFEA-D232-913C-943F-B4552B274B55}"/>
              </a:ext>
            </a:extLst>
          </p:cNvPr>
          <p:cNvSpPr>
            <a:spLocks noGrp="1"/>
          </p:cNvSpPr>
          <p:nvPr>
            <p:ph idx="1"/>
          </p:nvPr>
        </p:nvSpPr>
        <p:spPr/>
        <p:txBody>
          <a:bodyPr/>
          <a:lstStyle/>
          <a:p>
            <a:r>
              <a:rPr lang="en-IN" dirty="0"/>
              <a:t>Machine Language (0101 …) – Specific to machine architecture </a:t>
            </a:r>
          </a:p>
          <a:p>
            <a:r>
              <a:rPr lang="en-IN" dirty="0"/>
              <a:t>Assembly Language (STA, ADA, …) - Specific to machine architecture</a:t>
            </a:r>
          </a:p>
          <a:p>
            <a:r>
              <a:rPr lang="en-IN" dirty="0"/>
              <a:t>High Level Language (print …) – Machine-independent</a:t>
            </a:r>
          </a:p>
          <a:p>
            <a:pPr lvl="1"/>
            <a:r>
              <a:rPr lang="en-IN" dirty="0"/>
              <a:t>Needs compiler/interpreter</a:t>
            </a:r>
          </a:p>
          <a:p>
            <a:pPr lvl="1"/>
            <a:r>
              <a:rPr lang="en-IN" dirty="0"/>
              <a:t>Examples: C, C++, Java, Python, C#</a:t>
            </a:r>
          </a:p>
        </p:txBody>
      </p:sp>
    </p:spTree>
    <p:extLst>
      <p:ext uri="{BB962C8B-B14F-4D97-AF65-F5344CB8AC3E}">
        <p14:creationId xmlns:p14="http://schemas.microsoft.com/office/powerpoint/2010/main" val="30339726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A7ED-323E-342C-8DF5-0C0618F15D2C}"/>
              </a:ext>
            </a:extLst>
          </p:cNvPr>
          <p:cNvSpPr>
            <a:spLocks noGrp="1"/>
          </p:cNvSpPr>
          <p:nvPr>
            <p:ph type="title"/>
          </p:nvPr>
        </p:nvSpPr>
        <p:spPr/>
        <p:txBody>
          <a:bodyPr/>
          <a:lstStyle/>
          <a:p>
            <a:r>
              <a:rPr lang="en-IN" dirty="0"/>
              <a:t>Structure of an Instruction</a:t>
            </a:r>
          </a:p>
        </p:txBody>
      </p:sp>
      <p:sp>
        <p:nvSpPr>
          <p:cNvPr id="3" name="Content Placeholder 2">
            <a:extLst>
              <a:ext uri="{FF2B5EF4-FFF2-40B4-BE49-F238E27FC236}">
                <a16:creationId xmlns:a16="http://schemas.microsoft.com/office/drawing/2014/main" id="{F508EBF1-3C4A-1A47-488E-63B87FCC350D}"/>
              </a:ext>
            </a:extLst>
          </p:cNvPr>
          <p:cNvSpPr>
            <a:spLocks noGrp="1"/>
          </p:cNvSpPr>
          <p:nvPr>
            <p:ph idx="1"/>
          </p:nvPr>
        </p:nvSpPr>
        <p:spPr/>
        <p:txBody>
          <a:bodyPr/>
          <a:lstStyle/>
          <a:p>
            <a:r>
              <a:rPr lang="en-US" dirty="0"/>
              <a:t>A computer’s basic instructions form a language in which people  can communicate with the computer</a:t>
            </a:r>
          </a:p>
          <a:p>
            <a:r>
              <a:rPr lang="en-US" dirty="0"/>
              <a:t>Such a language is called a </a:t>
            </a:r>
            <a:r>
              <a:rPr lang="en-US" b="1" dirty="0"/>
              <a:t>machine language</a:t>
            </a:r>
          </a:p>
          <a:p>
            <a:r>
              <a:rPr lang="en-US" dirty="0"/>
              <a:t>The people designing a new computer must decide what instructions to include in its machine language</a:t>
            </a:r>
          </a:p>
          <a:p>
            <a:r>
              <a:rPr lang="en-US" dirty="0"/>
              <a:t>Instruction execution consists of three parts: fetching, decoding, and actual execution (More details on the next slide)</a:t>
            </a:r>
          </a:p>
          <a:p>
            <a:endParaRPr lang="en-US" dirty="0"/>
          </a:p>
          <a:p>
            <a:endParaRPr lang="en-IN" dirty="0"/>
          </a:p>
        </p:txBody>
      </p:sp>
    </p:spTree>
    <p:extLst>
      <p:ext uri="{BB962C8B-B14F-4D97-AF65-F5344CB8AC3E}">
        <p14:creationId xmlns:p14="http://schemas.microsoft.com/office/powerpoint/2010/main" val="318754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4FA6-8DEB-5D79-E28A-1587FBDF507D}"/>
              </a:ext>
            </a:extLst>
          </p:cNvPr>
          <p:cNvSpPr>
            <a:spLocks noGrp="1"/>
          </p:cNvSpPr>
          <p:nvPr>
            <p:ph type="title"/>
          </p:nvPr>
        </p:nvSpPr>
        <p:spPr/>
        <p:txBody>
          <a:bodyPr/>
          <a:lstStyle/>
          <a:p>
            <a:r>
              <a:rPr lang="en-IN" dirty="0"/>
              <a:t>Octal Number System</a:t>
            </a:r>
          </a:p>
        </p:txBody>
      </p:sp>
      <p:sp>
        <p:nvSpPr>
          <p:cNvPr id="3" name="Content Placeholder 2">
            <a:extLst>
              <a:ext uri="{FF2B5EF4-FFF2-40B4-BE49-F238E27FC236}">
                <a16:creationId xmlns:a16="http://schemas.microsoft.com/office/drawing/2014/main" id="{F974414E-C5D1-CB8E-B695-99B83EB6141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D9A65A-6536-7B0D-336E-53779E67ADD4}"/>
              </a:ext>
            </a:extLst>
          </p:cNvPr>
          <p:cNvPicPr>
            <a:picLocks noChangeAspect="1"/>
          </p:cNvPicPr>
          <p:nvPr/>
        </p:nvPicPr>
        <p:blipFill>
          <a:blip r:embed="rId2"/>
          <a:stretch>
            <a:fillRect/>
          </a:stretch>
        </p:blipFill>
        <p:spPr>
          <a:xfrm>
            <a:off x="928183" y="2439506"/>
            <a:ext cx="10335634" cy="2677024"/>
          </a:xfrm>
          <a:prstGeom prst="rect">
            <a:avLst/>
          </a:prstGeom>
        </p:spPr>
      </p:pic>
    </p:spTree>
    <p:extLst>
      <p:ext uri="{BB962C8B-B14F-4D97-AF65-F5344CB8AC3E}">
        <p14:creationId xmlns:p14="http://schemas.microsoft.com/office/powerpoint/2010/main" val="18876362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9FF4-0691-40B5-5B82-2A9232B02828}"/>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757DBE0-35CB-E897-F9EA-C15D7AF3C26C}"/>
              </a:ext>
            </a:extLst>
          </p:cNvPr>
          <p:cNvSpPr>
            <a:spLocks noGrp="1"/>
          </p:cNvSpPr>
          <p:nvPr>
            <p:ph idx="1"/>
          </p:nvPr>
        </p:nvSpPr>
        <p:spPr/>
        <p:txBody>
          <a:bodyPr/>
          <a:lstStyle/>
          <a:p>
            <a:endParaRPr lang="en-IN"/>
          </a:p>
        </p:txBody>
      </p:sp>
      <p:pic>
        <p:nvPicPr>
          <p:cNvPr id="4098" name="Picture 2" descr="Machine Language - an overview | ScienceDirect Topics">
            <a:extLst>
              <a:ext uri="{FF2B5EF4-FFF2-40B4-BE49-F238E27FC236}">
                <a16:creationId xmlns:a16="http://schemas.microsoft.com/office/drawing/2014/main" id="{163C198F-D993-57A8-6EFD-16EAA10C8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481" y="2122256"/>
            <a:ext cx="8685676" cy="354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8925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2419-F610-2EC0-D6E9-6365FC7AC53D}"/>
              </a:ext>
            </a:extLst>
          </p:cNvPr>
          <p:cNvSpPr>
            <a:spLocks noGrp="1"/>
          </p:cNvSpPr>
          <p:nvPr>
            <p:ph type="title"/>
          </p:nvPr>
        </p:nvSpPr>
        <p:spPr/>
        <p:txBody>
          <a:bodyPr/>
          <a:lstStyle/>
          <a:p>
            <a:r>
              <a:rPr lang="en-IN" dirty="0"/>
              <a:t>Instruction Cycle (More on the next slide)</a:t>
            </a:r>
          </a:p>
        </p:txBody>
      </p:sp>
      <p:sp>
        <p:nvSpPr>
          <p:cNvPr id="3" name="Content Placeholder 2">
            <a:extLst>
              <a:ext uri="{FF2B5EF4-FFF2-40B4-BE49-F238E27FC236}">
                <a16:creationId xmlns:a16="http://schemas.microsoft.com/office/drawing/2014/main" id="{286D404E-10EB-1964-902D-46D0DB900298}"/>
              </a:ext>
            </a:extLst>
          </p:cNvPr>
          <p:cNvSpPr>
            <a:spLocks noGrp="1"/>
          </p:cNvSpPr>
          <p:nvPr>
            <p:ph idx="1"/>
          </p:nvPr>
        </p:nvSpPr>
        <p:spPr/>
        <p:txBody>
          <a:bodyPr/>
          <a:lstStyle/>
          <a:p>
            <a:endParaRPr lang="en-IN"/>
          </a:p>
        </p:txBody>
      </p:sp>
      <p:pic>
        <p:nvPicPr>
          <p:cNvPr id="6146" name="Picture 2" descr="What is a Machine Cycle?">
            <a:extLst>
              <a:ext uri="{FF2B5EF4-FFF2-40B4-BE49-F238E27FC236}">
                <a16:creationId xmlns:a16="http://schemas.microsoft.com/office/drawing/2014/main" id="{BAEF75E9-8612-2801-4C85-DACD0B437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648" y="1995809"/>
            <a:ext cx="9006476" cy="404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0606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A7ED-323E-342C-8DF5-0C0618F15D2C}"/>
              </a:ext>
            </a:extLst>
          </p:cNvPr>
          <p:cNvSpPr>
            <a:spLocks noGrp="1"/>
          </p:cNvSpPr>
          <p:nvPr>
            <p:ph type="title"/>
          </p:nvPr>
        </p:nvSpPr>
        <p:spPr/>
        <p:txBody>
          <a:bodyPr/>
          <a:lstStyle/>
          <a:p>
            <a:r>
              <a:rPr lang="en-IN" dirty="0"/>
              <a:t>Execution of an Instruction</a:t>
            </a:r>
          </a:p>
        </p:txBody>
      </p:sp>
      <p:sp>
        <p:nvSpPr>
          <p:cNvPr id="3" name="Content Placeholder 2">
            <a:extLst>
              <a:ext uri="{FF2B5EF4-FFF2-40B4-BE49-F238E27FC236}">
                <a16:creationId xmlns:a16="http://schemas.microsoft.com/office/drawing/2014/main" id="{F508EBF1-3C4A-1A47-488E-63B87FCC350D}"/>
              </a:ext>
            </a:extLst>
          </p:cNvPr>
          <p:cNvSpPr>
            <a:spLocks noGrp="1"/>
          </p:cNvSpPr>
          <p:nvPr>
            <p:ph idx="1"/>
          </p:nvPr>
        </p:nvSpPr>
        <p:spPr/>
        <p:txBody>
          <a:bodyPr>
            <a:normAutofit fontScale="92500" lnSpcReduction="10000"/>
          </a:bodyPr>
          <a:lstStyle/>
          <a:p>
            <a:r>
              <a:rPr lang="en-US" dirty="0"/>
              <a:t>The CPU executes each instruction in a series of small steps:</a:t>
            </a:r>
          </a:p>
          <a:p>
            <a:pPr marL="514350" indent="-514350">
              <a:buAutoNum type="arabicPeriod"/>
            </a:pPr>
            <a:r>
              <a:rPr lang="en-US" b="1" dirty="0"/>
              <a:t>Fetch</a:t>
            </a:r>
            <a:r>
              <a:rPr lang="en-US" dirty="0"/>
              <a:t> the next instruction from memory into the instruction register</a:t>
            </a:r>
          </a:p>
          <a:p>
            <a:pPr marL="514350" indent="-514350">
              <a:buAutoNum type="arabicPeriod"/>
            </a:pPr>
            <a:r>
              <a:rPr lang="en-US" dirty="0"/>
              <a:t>Change the program counter to point to the following instruction</a:t>
            </a:r>
          </a:p>
          <a:p>
            <a:pPr marL="514350" indent="-514350">
              <a:buAutoNum type="arabicPeriod"/>
            </a:pPr>
            <a:r>
              <a:rPr lang="en-US" dirty="0"/>
              <a:t>Determine the type of instruction just fetched (</a:t>
            </a:r>
            <a:r>
              <a:rPr lang="en-US" b="1" dirty="0"/>
              <a:t>decode</a:t>
            </a:r>
            <a:r>
              <a:rPr lang="en-US" dirty="0"/>
              <a:t>)</a:t>
            </a:r>
          </a:p>
          <a:p>
            <a:pPr marL="514350" indent="-514350">
              <a:buAutoNum type="arabicPeriod"/>
            </a:pPr>
            <a:r>
              <a:rPr lang="en-US" dirty="0"/>
              <a:t>If the instruction uses a word in memory, determine where it is  </a:t>
            </a:r>
          </a:p>
          <a:p>
            <a:pPr marL="514350" indent="-514350">
              <a:buAutoNum type="arabicPeriod"/>
            </a:pPr>
            <a:r>
              <a:rPr lang="en-US" dirty="0"/>
              <a:t>Fetch the word, if needed, into a CPU register</a:t>
            </a:r>
          </a:p>
          <a:p>
            <a:pPr marL="514350" indent="-514350">
              <a:buAutoNum type="arabicPeriod"/>
            </a:pPr>
            <a:r>
              <a:rPr lang="en-US" b="1" dirty="0"/>
              <a:t>Execute</a:t>
            </a:r>
            <a:r>
              <a:rPr lang="en-US" dirty="0"/>
              <a:t> the instruction</a:t>
            </a:r>
          </a:p>
          <a:p>
            <a:pPr marL="514350" indent="-514350">
              <a:buAutoNum type="arabicPeriod"/>
            </a:pPr>
            <a:r>
              <a:rPr lang="en-US" dirty="0"/>
              <a:t>Go to step 1 to begin executing the following instruction </a:t>
            </a:r>
          </a:p>
          <a:p>
            <a:pPr marL="0" indent="0">
              <a:buNone/>
            </a:pPr>
            <a:r>
              <a:rPr lang="en-US" dirty="0"/>
              <a:t>This sequence of steps is frequently referred to as the </a:t>
            </a:r>
            <a:r>
              <a:rPr lang="en-US" b="1" dirty="0"/>
              <a:t>fetch-decode-execute cycle</a:t>
            </a:r>
            <a:endParaRPr lang="en-IN" dirty="0"/>
          </a:p>
        </p:txBody>
      </p:sp>
    </p:spTree>
    <p:extLst>
      <p:ext uri="{BB962C8B-B14F-4D97-AF65-F5344CB8AC3E}">
        <p14:creationId xmlns:p14="http://schemas.microsoft.com/office/powerpoint/2010/main" val="33548053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6011-49B7-EB6E-2094-E5226A3762EF}"/>
              </a:ext>
            </a:extLst>
          </p:cNvPr>
          <p:cNvSpPr>
            <a:spLocks noGrp="1"/>
          </p:cNvSpPr>
          <p:nvPr>
            <p:ph type="title"/>
          </p:nvPr>
        </p:nvSpPr>
        <p:spPr/>
        <p:txBody>
          <a:bodyPr/>
          <a:lstStyle/>
          <a:p>
            <a:r>
              <a:rPr lang="en-IN" dirty="0"/>
              <a:t>Structure of an Instruction</a:t>
            </a:r>
          </a:p>
        </p:txBody>
      </p:sp>
      <p:sp>
        <p:nvSpPr>
          <p:cNvPr id="3" name="Content Placeholder 2">
            <a:extLst>
              <a:ext uri="{FF2B5EF4-FFF2-40B4-BE49-F238E27FC236}">
                <a16:creationId xmlns:a16="http://schemas.microsoft.com/office/drawing/2014/main" id="{D89D7CB5-484F-B7D9-F547-601873B0293E}"/>
              </a:ext>
            </a:extLst>
          </p:cNvPr>
          <p:cNvSpPr>
            <a:spLocks noGrp="1"/>
          </p:cNvSpPr>
          <p:nvPr>
            <p:ph idx="1"/>
          </p:nvPr>
        </p:nvSpPr>
        <p:spPr/>
        <p:txBody>
          <a:bodyPr/>
          <a:lstStyle/>
          <a:p>
            <a:r>
              <a:rPr lang="en-US" dirty="0"/>
              <a:t>The first field of every  instruction is the </a:t>
            </a:r>
            <a:r>
              <a:rPr lang="en-US" b="1" dirty="0"/>
              <a:t>opcode </a:t>
            </a:r>
            <a:r>
              <a:rPr lang="en-US" dirty="0"/>
              <a:t>(short for operation code), which identifies the instruction, telling whether it is an ADD or a BRANCH, or something else</a:t>
            </a:r>
          </a:p>
          <a:p>
            <a:r>
              <a:rPr lang="en-US" dirty="0"/>
              <a:t>Many instructions have an additional field, which specifies the operand</a:t>
            </a:r>
          </a:p>
          <a:p>
            <a:pPr lvl="1"/>
            <a:r>
              <a:rPr lang="en-US" dirty="0"/>
              <a:t>For example, instructions that access a local variable need a field to tell </a:t>
            </a:r>
            <a:r>
              <a:rPr lang="en-US" i="1" dirty="0"/>
              <a:t>which</a:t>
            </a:r>
            <a:r>
              <a:rPr lang="en-US" dirty="0"/>
              <a:t> variable</a:t>
            </a:r>
          </a:p>
          <a:p>
            <a:endParaRPr lang="en-IN" dirty="0"/>
          </a:p>
        </p:txBody>
      </p:sp>
    </p:spTree>
    <p:extLst>
      <p:ext uri="{BB962C8B-B14F-4D97-AF65-F5344CB8AC3E}">
        <p14:creationId xmlns:p14="http://schemas.microsoft.com/office/powerpoint/2010/main" val="25606441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D67A-F5BC-49BF-9503-9504D0CF53E4}"/>
              </a:ext>
            </a:extLst>
          </p:cNvPr>
          <p:cNvSpPr>
            <a:spLocks noGrp="1"/>
          </p:cNvSpPr>
          <p:nvPr>
            <p:ph type="title"/>
          </p:nvPr>
        </p:nvSpPr>
        <p:spPr/>
        <p:txBody>
          <a:bodyPr/>
          <a:lstStyle/>
          <a:p>
            <a:r>
              <a:rPr lang="en-IN" dirty="0"/>
              <a:t>A Sample Program in Machine Language</a:t>
            </a:r>
          </a:p>
        </p:txBody>
      </p:sp>
      <p:sp>
        <p:nvSpPr>
          <p:cNvPr id="3" name="Content Placeholder 2">
            <a:extLst>
              <a:ext uri="{FF2B5EF4-FFF2-40B4-BE49-F238E27FC236}">
                <a16:creationId xmlns:a16="http://schemas.microsoft.com/office/drawing/2014/main" id="{805D4613-9401-1E64-6705-E27CF899C71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1A01DC-15E5-6595-39D2-282B7809ED1D}"/>
              </a:ext>
            </a:extLst>
          </p:cNvPr>
          <p:cNvPicPr>
            <a:picLocks noChangeAspect="1"/>
          </p:cNvPicPr>
          <p:nvPr/>
        </p:nvPicPr>
        <p:blipFill>
          <a:blip r:embed="rId2"/>
          <a:stretch>
            <a:fillRect/>
          </a:stretch>
        </p:blipFill>
        <p:spPr>
          <a:xfrm>
            <a:off x="1936349" y="1322162"/>
            <a:ext cx="7906294" cy="5256617"/>
          </a:xfrm>
          <a:prstGeom prst="rect">
            <a:avLst/>
          </a:prstGeom>
        </p:spPr>
      </p:pic>
    </p:spTree>
    <p:extLst>
      <p:ext uri="{BB962C8B-B14F-4D97-AF65-F5344CB8AC3E}">
        <p14:creationId xmlns:p14="http://schemas.microsoft.com/office/powerpoint/2010/main" val="3692270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635F-D026-A691-15C7-3CCAC60EB056}"/>
              </a:ext>
            </a:extLst>
          </p:cNvPr>
          <p:cNvSpPr>
            <a:spLocks noGrp="1"/>
          </p:cNvSpPr>
          <p:nvPr>
            <p:ph type="title"/>
          </p:nvPr>
        </p:nvSpPr>
        <p:spPr/>
        <p:txBody>
          <a:bodyPr/>
          <a:lstStyle/>
          <a:p>
            <a:r>
              <a:rPr lang="en-IN" dirty="0"/>
              <a:t>Processor/CPU</a:t>
            </a:r>
          </a:p>
        </p:txBody>
      </p:sp>
      <p:sp>
        <p:nvSpPr>
          <p:cNvPr id="3" name="Content Placeholder 2">
            <a:extLst>
              <a:ext uri="{FF2B5EF4-FFF2-40B4-BE49-F238E27FC236}">
                <a16:creationId xmlns:a16="http://schemas.microsoft.com/office/drawing/2014/main" id="{1E910931-3F4D-253F-0F6E-451D86347599}"/>
              </a:ext>
            </a:extLst>
          </p:cNvPr>
          <p:cNvSpPr>
            <a:spLocks noGrp="1"/>
          </p:cNvSpPr>
          <p:nvPr>
            <p:ph idx="1"/>
          </p:nvPr>
        </p:nvSpPr>
        <p:spPr/>
        <p:txBody>
          <a:bodyPr>
            <a:normAutofit fontScale="85000" lnSpcReduction="20000"/>
          </a:bodyPr>
          <a:lstStyle/>
          <a:p>
            <a:r>
              <a:rPr lang="en-US" dirty="0"/>
              <a:t>The </a:t>
            </a:r>
            <a:r>
              <a:rPr lang="en-US" b="1" dirty="0"/>
              <a:t>CPU (Central Processing Unit)</a:t>
            </a:r>
            <a:r>
              <a:rPr lang="en-US" dirty="0"/>
              <a:t> is the ‘‘brain’’ of the computer</a:t>
            </a:r>
          </a:p>
          <a:p>
            <a:r>
              <a:rPr lang="en-US" dirty="0"/>
              <a:t>Its function is to  execute programs stored in the main memory by fetching their instructions, examining them, and then executing them one after another</a:t>
            </a:r>
          </a:p>
          <a:p>
            <a:r>
              <a:rPr lang="en-US" dirty="0"/>
              <a:t>The components are connected by a bus, which is a collection of parallel wires for transmitting address,  data, and control signals</a:t>
            </a:r>
          </a:p>
          <a:p>
            <a:r>
              <a:rPr lang="en-US" dirty="0"/>
              <a:t>Buses can be external to the CPU, connecting it to memory and I/O devices, but also internal to the CPU</a:t>
            </a:r>
          </a:p>
          <a:p>
            <a:r>
              <a:rPr lang="en-US" dirty="0"/>
              <a:t>Modern  computers have multiple buses</a:t>
            </a:r>
          </a:p>
          <a:p>
            <a:r>
              <a:rPr lang="en-US" dirty="0"/>
              <a:t>The CPU is composed of several distinct parts:</a:t>
            </a:r>
          </a:p>
          <a:p>
            <a:pPr lvl="1"/>
            <a:r>
              <a:rPr lang="en-US" dirty="0"/>
              <a:t>The </a:t>
            </a:r>
            <a:r>
              <a:rPr lang="en-US" b="1" dirty="0"/>
              <a:t>Control Unit (CU) </a:t>
            </a:r>
            <a:r>
              <a:rPr lang="en-US" dirty="0"/>
              <a:t>is responsible  for fetching instructions from main memory and determining their type</a:t>
            </a:r>
          </a:p>
          <a:p>
            <a:pPr lvl="1"/>
            <a:r>
              <a:rPr lang="en-US" dirty="0"/>
              <a:t>The </a:t>
            </a:r>
            <a:r>
              <a:rPr lang="en-US" b="1" dirty="0"/>
              <a:t>Arithmetic Logic Unit (ALU) </a:t>
            </a:r>
            <a:r>
              <a:rPr lang="en-US" dirty="0"/>
              <a:t>performs operations such as addition and Boolean AND needed to  carry out the instructions </a:t>
            </a:r>
          </a:p>
          <a:p>
            <a:endParaRPr lang="en-IN" dirty="0"/>
          </a:p>
        </p:txBody>
      </p:sp>
    </p:spTree>
    <p:extLst>
      <p:ext uri="{BB962C8B-B14F-4D97-AF65-F5344CB8AC3E}">
        <p14:creationId xmlns:p14="http://schemas.microsoft.com/office/powerpoint/2010/main" val="3657912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635F-D026-A691-15C7-3CCAC60EB056}"/>
              </a:ext>
            </a:extLst>
          </p:cNvPr>
          <p:cNvSpPr>
            <a:spLocks noGrp="1"/>
          </p:cNvSpPr>
          <p:nvPr>
            <p:ph type="title"/>
          </p:nvPr>
        </p:nvSpPr>
        <p:spPr/>
        <p:txBody>
          <a:bodyPr/>
          <a:lstStyle/>
          <a:p>
            <a:r>
              <a:rPr lang="en-IN" dirty="0"/>
              <a:t>CPU Organization</a:t>
            </a:r>
          </a:p>
        </p:txBody>
      </p:sp>
      <p:pic>
        <p:nvPicPr>
          <p:cNvPr id="5" name="Content Placeholder 4">
            <a:extLst>
              <a:ext uri="{FF2B5EF4-FFF2-40B4-BE49-F238E27FC236}">
                <a16:creationId xmlns:a16="http://schemas.microsoft.com/office/drawing/2014/main" id="{4F459E8F-6570-1923-DD9D-26D85B98F858}"/>
              </a:ext>
            </a:extLst>
          </p:cNvPr>
          <p:cNvPicPr>
            <a:picLocks noGrp="1" noChangeAspect="1"/>
          </p:cNvPicPr>
          <p:nvPr>
            <p:ph idx="1"/>
          </p:nvPr>
        </p:nvPicPr>
        <p:blipFill>
          <a:blip r:embed="rId2"/>
          <a:stretch>
            <a:fillRect/>
          </a:stretch>
        </p:blipFill>
        <p:spPr>
          <a:xfrm>
            <a:off x="2176544" y="1471602"/>
            <a:ext cx="7604454" cy="4893162"/>
          </a:xfrm>
        </p:spPr>
      </p:pic>
    </p:spTree>
    <p:extLst>
      <p:ext uri="{BB962C8B-B14F-4D97-AF65-F5344CB8AC3E}">
        <p14:creationId xmlns:p14="http://schemas.microsoft.com/office/powerpoint/2010/main" val="1909222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635F-D026-A691-15C7-3CCAC60EB056}"/>
              </a:ext>
            </a:extLst>
          </p:cNvPr>
          <p:cNvSpPr>
            <a:spLocks noGrp="1"/>
          </p:cNvSpPr>
          <p:nvPr>
            <p:ph type="title"/>
          </p:nvPr>
        </p:nvSpPr>
        <p:spPr/>
        <p:txBody>
          <a:bodyPr/>
          <a:lstStyle/>
          <a:p>
            <a:r>
              <a:rPr lang="en-IN" dirty="0"/>
              <a:t>More on the CPU</a:t>
            </a:r>
          </a:p>
        </p:txBody>
      </p:sp>
      <p:sp>
        <p:nvSpPr>
          <p:cNvPr id="3" name="Content Placeholder 2">
            <a:extLst>
              <a:ext uri="{FF2B5EF4-FFF2-40B4-BE49-F238E27FC236}">
                <a16:creationId xmlns:a16="http://schemas.microsoft.com/office/drawing/2014/main" id="{1E910931-3F4D-253F-0F6E-451D86347599}"/>
              </a:ext>
            </a:extLst>
          </p:cNvPr>
          <p:cNvSpPr>
            <a:spLocks noGrp="1"/>
          </p:cNvSpPr>
          <p:nvPr>
            <p:ph idx="1"/>
          </p:nvPr>
        </p:nvSpPr>
        <p:spPr/>
        <p:txBody>
          <a:bodyPr>
            <a:normAutofit fontScale="77500" lnSpcReduction="20000"/>
          </a:bodyPr>
          <a:lstStyle/>
          <a:p>
            <a:r>
              <a:rPr lang="en-US" dirty="0"/>
              <a:t>The CPU also contains a small, high-speed memory used to store temporary  results and certain control information</a:t>
            </a:r>
          </a:p>
          <a:p>
            <a:r>
              <a:rPr lang="en-US" dirty="0"/>
              <a:t>This memory is made up of a number of </a:t>
            </a:r>
            <a:r>
              <a:rPr lang="en-US" b="1" dirty="0"/>
              <a:t>registers</a:t>
            </a:r>
            <a:r>
              <a:rPr lang="en-US" dirty="0"/>
              <a:t>, each having a certain size and function</a:t>
            </a:r>
          </a:p>
          <a:p>
            <a:r>
              <a:rPr lang="en-US" dirty="0"/>
              <a:t>Usually, all the registers  have the same size</a:t>
            </a:r>
          </a:p>
          <a:p>
            <a:r>
              <a:rPr lang="en-US" dirty="0"/>
              <a:t>Each register can hold one number, up to some maximum determined by its size</a:t>
            </a:r>
          </a:p>
          <a:p>
            <a:r>
              <a:rPr lang="en-US" dirty="0"/>
              <a:t>Registers can be read and written at high speed since they are  internal to the CPU</a:t>
            </a:r>
          </a:p>
          <a:p>
            <a:r>
              <a:rPr lang="en-US" dirty="0"/>
              <a:t>The most important register is the </a:t>
            </a:r>
            <a:r>
              <a:rPr lang="en-US" b="1" dirty="0"/>
              <a:t>Program Counter (PC)</a:t>
            </a:r>
            <a:r>
              <a:rPr lang="en-US" dirty="0"/>
              <a:t>, which points to  the next instruction to be fetched for execution </a:t>
            </a:r>
          </a:p>
          <a:p>
            <a:r>
              <a:rPr lang="en-US" dirty="0"/>
              <a:t>Also important is the </a:t>
            </a:r>
            <a:r>
              <a:rPr lang="en-US" b="1" dirty="0"/>
              <a:t>Instruction Register (IR)</a:t>
            </a:r>
            <a:r>
              <a:rPr lang="en-US" dirty="0"/>
              <a:t>, which  holds the instruction currently being executed</a:t>
            </a:r>
          </a:p>
          <a:p>
            <a:r>
              <a:rPr lang="en-US" dirty="0"/>
              <a:t>Most computers have numerous  other registers as well, some of them general purpose as well as some for specific  purposes</a:t>
            </a:r>
            <a:endParaRPr lang="en-IN" dirty="0"/>
          </a:p>
        </p:txBody>
      </p:sp>
    </p:spTree>
    <p:extLst>
      <p:ext uri="{BB962C8B-B14F-4D97-AF65-F5344CB8AC3E}">
        <p14:creationId xmlns:p14="http://schemas.microsoft.com/office/powerpoint/2010/main" val="36670810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442A-F2B2-7903-93D8-C5FB43CEA3EF}"/>
              </a:ext>
            </a:extLst>
          </p:cNvPr>
          <p:cNvSpPr>
            <a:spLocks noGrp="1"/>
          </p:cNvSpPr>
          <p:nvPr>
            <p:ph type="title"/>
          </p:nvPr>
        </p:nvSpPr>
        <p:spPr/>
        <p:txBody>
          <a:bodyPr/>
          <a:lstStyle/>
          <a:p>
            <a:r>
              <a:rPr lang="en-IN" dirty="0"/>
              <a:t>Arithmetic and ALU – General Form</a:t>
            </a:r>
          </a:p>
        </p:txBody>
      </p:sp>
      <p:sp>
        <p:nvSpPr>
          <p:cNvPr id="4" name="Content Placeholder 3">
            <a:extLst>
              <a:ext uri="{FF2B5EF4-FFF2-40B4-BE49-F238E27FC236}">
                <a16:creationId xmlns:a16="http://schemas.microsoft.com/office/drawing/2014/main" id="{FEFBF347-D702-7C32-4B89-6570DD047602}"/>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4D568A93-CF56-A889-6CDB-3FA199F4BD74}"/>
              </a:ext>
            </a:extLst>
          </p:cNvPr>
          <p:cNvSpPr>
            <a:spLocks noGrp="1"/>
          </p:cNvSpPr>
          <p:nvPr>
            <p:ph sz="half" idx="2"/>
          </p:nvPr>
        </p:nvSpPr>
        <p:spPr/>
        <p:txBody>
          <a:bodyPr>
            <a:normAutofit fontScale="92500" lnSpcReduction="20000"/>
          </a:bodyPr>
          <a:lstStyle/>
          <a:p>
            <a:r>
              <a:rPr lang="en-US" dirty="0"/>
              <a:t>A and B are the inputs to the circuit</a:t>
            </a:r>
          </a:p>
          <a:p>
            <a:r>
              <a:rPr lang="en-US" dirty="0"/>
              <a:t>C</a:t>
            </a:r>
            <a:r>
              <a:rPr lang="en-US" baseline="-25000" dirty="0"/>
              <a:t>n</a:t>
            </a:r>
            <a:r>
              <a:rPr lang="en-US" dirty="0"/>
              <a:t> is the control signal</a:t>
            </a:r>
          </a:p>
          <a:p>
            <a:pPr lvl="1"/>
            <a:r>
              <a:rPr lang="en-US" dirty="0"/>
              <a:t>Since there will be n arithmetic or logical circuits (e.g. full adder, AND gate, XOR gate, etc.)  there will be as many control signals</a:t>
            </a:r>
          </a:p>
          <a:p>
            <a:r>
              <a:rPr lang="en-US" dirty="0"/>
              <a:t>S is the output given by the circuit when the control signal is applied</a:t>
            </a:r>
          </a:p>
          <a:p>
            <a:r>
              <a:rPr lang="en-US" dirty="0"/>
              <a:t>For instance, the circuit could add two numbers given by A and B and deposit the result into S, but only when the corresponding control signal is 1</a:t>
            </a:r>
          </a:p>
          <a:p>
            <a:endParaRPr lang="en-IN" dirty="0"/>
          </a:p>
        </p:txBody>
      </p:sp>
      <p:pic>
        <p:nvPicPr>
          <p:cNvPr id="9" name="Picture 8">
            <a:extLst>
              <a:ext uri="{FF2B5EF4-FFF2-40B4-BE49-F238E27FC236}">
                <a16:creationId xmlns:a16="http://schemas.microsoft.com/office/drawing/2014/main" id="{D7A28D6B-7A4F-E202-1259-54381D28C8D1}"/>
              </a:ext>
            </a:extLst>
          </p:cNvPr>
          <p:cNvPicPr>
            <a:picLocks noChangeAspect="1"/>
          </p:cNvPicPr>
          <p:nvPr/>
        </p:nvPicPr>
        <p:blipFill>
          <a:blip r:embed="rId2"/>
          <a:stretch>
            <a:fillRect/>
          </a:stretch>
        </p:blipFill>
        <p:spPr>
          <a:xfrm>
            <a:off x="990474" y="1825625"/>
            <a:ext cx="4877051" cy="3962604"/>
          </a:xfrm>
          <a:prstGeom prst="rect">
            <a:avLst/>
          </a:prstGeom>
        </p:spPr>
      </p:pic>
    </p:spTree>
    <p:extLst>
      <p:ext uri="{BB962C8B-B14F-4D97-AF65-F5344CB8AC3E}">
        <p14:creationId xmlns:p14="http://schemas.microsoft.com/office/powerpoint/2010/main" val="13031672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2D78-F826-197E-08A5-7BD9FB8B7942}"/>
              </a:ext>
            </a:extLst>
          </p:cNvPr>
          <p:cNvSpPr>
            <a:spLocks noGrp="1"/>
          </p:cNvSpPr>
          <p:nvPr>
            <p:ph type="title"/>
          </p:nvPr>
        </p:nvSpPr>
        <p:spPr/>
        <p:txBody>
          <a:bodyPr/>
          <a:lstStyle/>
          <a:p>
            <a:r>
              <a:rPr lang="en-IN" dirty="0"/>
              <a:t>System Bus</a:t>
            </a:r>
          </a:p>
        </p:txBody>
      </p:sp>
      <p:sp>
        <p:nvSpPr>
          <p:cNvPr id="3" name="Content Placeholder 2">
            <a:extLst>
              <a:ext uri="{FF2B5EF4-FFF2-40B4-BE49-F238E27FC236}">
                <a16:creationId xmlns:a16="http://schemas.microsoft.com/office/drawing/2014/main" id="{1844050A-6562-4BBB-0BA0-75FB27A21272}"/>
              </a:ext>
            </a:extLst>
          </p:cNvPr>
          <p:cNvSpPr>
            <a:spLocks noGrp="1"/>
          </p:cNvSpPr>
          <p:nvPr>
            <p:ph sz="half" idx="1"/>
          </p:nvPr>
        </p:nvSpPr>
        <p:spPr/>
        <p:txBody>
          <a:bodyPr>
            <a:normAutofit fontScale="85000" lnSpcReduction="10000"/>
          </a:bodyPr>
          <a:lstStyle/>
          <a:p>
            <a:r>
              <a:rPr lang="en-US" dirty="0"/>
              <a:t>A </a:t>
            </a:r>
            <a:r>
              <a:rPr lang="en-US" b="1" dirty="0"/>
              <a:t>system bus </a:t>
            </a:r>
            <a:r>
              <a:rPr lang="en-US" dirty="0"/>
              <a:t>is a single computer bus that connects the major components of a computer system, combining the functions of a data bus to carry information, an address bus to determine where it should be sent or read from, and a control bus to determine its operation</a:t>
            </a:r>
          </a:p>
          <a:p>
            <a:r>
              <a:rPr lang="en-US" dirty="0"/>
              <a:t>The technique was developed to reduce costs and improve modularity, and although popular in the 1970s and 1980s, more modern computers use a variety of separate buses adapted to more specific needs</a:t>
            </a:r>
            <a:endParaRPr lang="en-IN" dirty="0"/>
          </a:p>
        </p:txBody>
      </p:sp>
      <p:sp>
        <p:nvSpPr>
          <p:cNvPr id="4" name="Content Placeholder 3">
            <a:extLst>
              <a:ext uri="{FF2B5EF4-FFF2-40B4-BE49-F238E27FC236}">
                <a16:creationId xmlns:a16="http://schemas.microsoft.com/office/drawing/2014/main" id="{A74EB8AE-F6A9-B319-6B48-DAB9B2A3AE69}"/>
              </a:ext>
            </a:extLst>
          </p:cNvPr>
          <p:cNvSpPr>
            <a:spLocks noGrp="1"/>
          </p:cNvSpPr>
          <p:nvPr>
            <p:ph sz="half" idx="2"/>
          </p:nvPr>
        </p:nvSpPr>
        <p:spPr/>
        <p:txBody>
          <a:bodyPr>
            <a:normAutofit fontScale="85000" lnSpcReduction="10000"/>
          </a:bodyPr>
          <a:lstStyle/>
          <a:p>
            <a:endParaRPr lang="en-IN"/>
          </a:p>
        </p:txBody>
      </p:sp>
      <p:pic>
        <p:nvPicPr>
          <p:cNvPr id="1026" name="Picture 2">
            <a:extLst>
              <a:ext uri="{FF2B5EF4-FFF2-40B4-BE49-F238E27FC236}">
                <a16:creationId xmlns:a16="http://schemas.microsoft.com/office/drawing/2014/main" id="{07F94211-AF93-5A59-ED1C-B2B110ED9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96784"/>
            <a:ext cx="5336574" cy="390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591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3DD65-710F-FAB3-9E7F-495347601BE3}"/>
              </a:ext>
            </a:extLst>
          </p:cNvPr>
          <p:cNvSpPr>
            <a:spLocks noGrp="1"/>
          </p:cNvSpPr>
          <p:nvPr>
            <p:ph type="title"/>
          </p:nvPr>
        </p:nvSpPr>
        <p:spPr/>
        <p:txBody>
          <a:bodyPr/>
          <a:lstStyle/>
          <a:p>
            <a:r>
              <a:rPr lang="en-IN" dirty="0"/>
              <a:t>Number Systems: Summary</a:t>
            </a:r>
          </a:p>
        </p:txBody>
      </p:sp>
      <p:sp>
        <p:nvSpPr>
          <p:cNvPr id="3" name="Content Placeholder 2">
            <a:extLst>
              <a:ext uri="{FF2B5EF4-FFF2-40B4-BE49-F238E27FC236}">
                <a16:creationId xmlns:a16="http://schemas.microsoft.com/office/drawing/2014/main" id="{B03F01A0-25A1-FAD9-BD6C-E785BD8D9D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EFA2D05-0922-7684-728A-C1CF3E65A427}"/>
              </a:ext>
            </a:extLst>
          </p:cNvPr>
          <p:cNvPicPr>
            <a:picLocks noChangeAspect="1"/>
          </p:cNvPicPr>
          <p:nvPr/>
        </p:nvPicPr>
        <p:blipFill>
          <a:blip r:embed="rId2"/>
          <a:stretch>
            <a:fillRect/>
          </a:stretch>
        </p:blipFill>
        <p:spPr>
          <a:xfrm>
            <a:off x="1108013" y="2085952"/>
            <a:ext cx="10245787" cy="3143593"/>
          </a:xfrm>
          <a:prstGeom prst="rect">
            <a:avLst/>
          </a:prstGeom>
        </p:spPr>
      </p:pic>
    </p:spTree>
    <p:extLst>
      <p:ext uri="{BB962C8B-B14F-4D97-AF65-F5344CB8AC3E}">
        <p14:creationId xmlns:p14="http://schemas.microsoft.com/office/powerpoint/2010/main" val="283732163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Early Situation</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idx="1"/>
          </p:nvPr>
        </p:nvSpPr>
        <p:spPr/>
        <p:txBody>
          <a:bodyPr>
            <a:normAutofit/>
          </a:bodyPr>
          <a:lstStyle/>
          <a:p>
            <a:r>
              <a:rPr lang="en-US" dirty="0"/>
              <a:t>On the original IBM PC, most applications were text based</a:t>
            </a:r>
          </a:p>
          <a:p>
            <a:r>
              <a:rPr lang="en-US" dirty="0"/>
              <a:t>Gradually, with  the introduction of Windows, graphical user interfaces came into use</a:t>
            </a:r>
          </a:p>
          <a:p>
            <a:r>
              <a:rPr lang="en-US" dirty="0"/>
              <a:t>Let us make a simple calculation</a:t>
            </a:r>
          </a:p>
          <a:p>
            <a:pPr lvl="1"/>
            <a:r>
              <a:rPr lang="en-US" dirty="0"/>
              <a:t>Consider a 1024 × 768 color video with 3 bytes/pixel</a:t>
            </a:r>
          </a:p>
          <a:p>
            <a:pPr lvl="1"/>
            <a:r>
              <a:rPr lang="en-US" dirty="0"/>
              <a:t>One frame contains 2.25 MB of data</a:t>
            </a:r>
          </a:p>
          <a:p>
            <a:pPr lvl="1"/>
            <a:r>
              <a:rPr lang="en-US" dirty="0"/>
              <a:t>For smooth motion, at least 30  screens/sec are needed, for a data rate of 67.5 MB/sec</a:t>
            </a:r>
          </a:p>
          <a:p>
            <a:pPr lvl="1"/>
            <a:r>
              <a:rPr lang="en-US" dirty="0"/>
              <a:t>The early bus (the ISA bus), ran at a maximum rate of 8.33 MHz  and could transfer 2 bytes per cycle, for a maximum bandwidth of 16.7 MB/sec</a:t>
            </a:r>
            <a:endParaRPr lang="en-IN" dirty="0"/>
          </a:p>
        </p:txBody>
      </p:sp>
    </p:spTree>
    <p:extLst>
      <p:ext uri="{BB962C8B-B14F-4D97-AF65-F5344CB8AC3E}">
        <p14:creationId xmlns:p14="http://schemas.microsoft.com/office/powerpoint/2010/main" val="4185917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PCI Bus</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sz="half" idx="1"/>
          </p:nvPr>
        </p:nvSpPr>
        <p:spPr/>
        <p:txBody>
          <a:bodyPr>
            <a:normAutofit fontScale="62500" lnSpcReduction="20000"/>
          </a:bodyPr>
          <a:lstStyle/>
          <a:p>
            <a:r>
              <a:rPr lang="en-US" dirty="0"/>
              <a:t>In 1990, Intel saw this coming and designed a new bus with a far higher bandwidth than the EISA bus</a:t>
            </a:r>
          </a:p>
          <a:p>
            <a:r>
              <a:rPr lang="en-US" dirty="0"/>
              <a:t>It was called the </a:t>
            </a:r>
            <a:r>
              <a:rPr lang="en-US" b="1" dirty="0"/>
              <a:t>PCI bus (Peripheral Component  Interconnect bus)</a:t>
            </a:r>
            <a:endParaRPr lang="en-US" dirty="0"/>
          </a:p>
          <a:p>
            <a:r>
              <a:rPr lang="en-US" dirty="0"/>
              <a:t>The original PCI bus transferred 32 bits per cycle and ran at 33 MHz (30-nsec  cycle time) for a total bandwidth of 133 MB/sec</a:t>
            </a:r>
          </a:p>
          <a:p>
            <a:r>
              <a:rPr lang="en-US" dirty="0"/>
              <a:t>The demand for PCI expansion cards has steadily declined</a:t>
            </a:r>
          </a:p>
          <a:p>
            <a:r>
              <a:rPr lang="en-US" dirty="0"/>
              <a:t>More standard ports such as Ethernet and SATA are now integrated into the motherboard</a:t>
            </a:r>
          </a:p>
          <a:p>
            <a:r>
              <a:rPr lang="en-US" dirty="0"/>
              <a:t>Many devices that once required an expansion card can now be connected over a fast USB 2.0 or 3.0 link</a:t>
            </a:r>
          </a:p>
          <a:p>
            <a:r>
              <a:rPr lang="en-US" dirty="0"/>
              <a:t>Also, video cards now require far more bandwidth than PCI can supply</a:t>
            </a:r>
          </a:p>
          <a:p>
            <a:endParaRPr lang="en-IN" dirty="0"/>
          </a:p>
        </p:txBody>
      </p:sp>
      <p:sp>
        <p:nvSpPr>
          <p:cNvPr id="2" name="Content Placeholder 1">
            <a:extLst>
              <a:ext uri="{FF2B5EF4-FFF2-40B4-BE49-F238E27FC236}">
                <a16:creationId xmlns:a16="http://schemas.microsoft.com/office/drawing/2014/main" id="{29BB694C-B2D4-997A-241C-D414476A4842}"/>
              </a:ext>
            </a:extLst>
          </p:cNvPr>
          <p:cNvSpPr>
            <a:spLocks noGrp="1"/>
          </p:cNvSpPr>
          <p:nvPr>
            <p:ph sz="half" idx="2"/>
          </p:nvPr>
        </p:nvSpPr>
        <p:spPr/>
        <p:txBody>
          <a:bodyPr>
            <a:normAutofit fontScale="62500" lnSpcReduction="20000"/>
          </a:bodyPr>
          <a:lstStyle/>
          <a:p>
            <a:r>
              <a:rPr lang="en-IN" sz="5100" dirty="0"/>
              <a:t>PCI Bus slots</a:t>
            </a:r>
            <a:endParaRPr lang="en-IN" dirty="0"/>
          </a:p>
        </p:txBody>
      </p:sp>
      <p:pic>
        <p:nvPicPr>
          <p:cNvPr id="2050" name="Picture 2">
            <a:extLst>
              <a:ext uri="{FF2B5EF4-FFF2-40B4-BE49-F238E27FC236}">
                <a16:creationId xmlns:a16="http://schemas.microsoft.com/office/drawing/2014/main" id="{FE75B9A2-2152-EF90-C8EC-94C9A636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71" y="2392380"/>
            <a:ext cx="5362528" cy="34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38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1889-A7C2-C871-9D3F-884D30B96A6F}"/>
              </a:ext>
            </a:extLst>
          </p:cNvPr>
          <p:cNvSpPr>
            <a:spLocks noGrp="1"/>
          </p:cNvSpPr>
          <p:nvPr>
            <p:ph type="title"/>
          </p:nvPr>
        </p:nvSpPr>
        <p:spPr/>
        <p:txBody>
          <a:bodyPr/>
          <a:lstStyle/>
          <a:p>
            <a:r>
              <a:rPr lang="en-IN" dirty="0"/>
              <a:t>PCI Bus – Problems</a:t>
            </a:r>
          </a:p>
        </p:txBody>
      </p:sp>
      <p:sp>
        <p:nvSpPr>
          <p:cNvPr id="3" name="Content Placeholder 2">
            <a:extLst>
              <a:ext uri="{FF2B5EF4-FFF2-40B4-BE49-F238E27FC236}">
                <a16:creationId xmlns:a16="http://schemas.microsoft.com/office/drawing/2014/main" id="{EA257084-385D-6EE6-1935-D93C335C462F}"/>
              </a:ext>
            </a:extLst>
          </p:cNvPr>
          <p:cNvSpPr>
            <a:spLocks noGrp="1"/>
          </p:cNvSpPr>
          <p:nvPr>
            <p:ph idx="1"/>
          </p:nvPr>
        </p:nvSpPr>
        <p:spPr/>
        <p:txBody>
          <a:bodyPr>
            <a:normAutofit lnSpcReduction="10000"/>
          </a:bodyPr>
          <a:lstStyle/>
          <a:p>
            <a:r>
              <a:rPr lang="en-US" dirty="0"/>
              <a:t>Increasingly, many I/O devices are too fast  for the PCI bus</a:t>
            </a:r>
          </a:p>
          <a:p>
            <a:r>
              <a:rPr lang="en-US" dirty="0"/>
              <a:t>Every time an I/O device gets too fast for the PCI bus (like  the graphics card, hard disk, network, etc.), Intel adds a new special port to the  bridge chip to allow that device to bypass the PCI bus</a:t>
            </a:r>
          </a:p>
          <a:p>
            <a:r>
              <a:rPr lang="en-US" dirty="0"/>
              <a:t>Clearly, this is not a long term solution either</a:t>
            </a:r>
          </a:p>
          <a:p>
            <a:r>
              <a:rPr lang="en-US" dirty="0"/>
              <a:t>Another problem with the PCI bus is that the cards are quite large</a:t>
            </a:r>
          </a:p>
          <a:p>
            <a:r>
              <a:rPr lang="en-US" dirty="0"/>
              <a:t>Standard  PCI cards are generally 17.5 cm by 10.7 cm and low-profile cards are 12.0 cm by  3.6 cm</a:t>
            </a:r>
          </a:p>
          <a:p>
            <a:r>
              <a:rPr lang="en-US" dirty="0"/>
              <a:t>Neither of these fit well in laptop computers and certainly not in  mobile devices</a:t>
            </a:r>
          </a:p>
          <a:p>
            <a:endParaRPr lang="en-IN" dirty="0"/>
          </a:p>
        </p:txBody>
      </p:sp>
    </p:spTree>
    <p:extLst>
      <p:ext uri="{BB962C8B-B14F-4D97-AF65-F5344CB8AC3E}">
        <p14:creationId xmlns:p14="http://schemas.microsoft.com/office/powerpoint/2010/main" val="24563757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Several solutions to the PCI problems have been proposed, but the one that won a place in all modern PCs today is called </a:t>
            </a:r>
            <a:r>
              <a:rPr lang="en-US" b="1" dirty="0"/>
              <a:t>PCI Express</a:t>
            </a:r>
          </a:p>
          <a:p>
            <a:r>
              <a:rPr lang="en-US" dirty="0"/>
              <a:t>It has little to do with the PCI bus and in fact is not a bus at all, but the marketing  folks did not like letting go of the well-known PCI name</a:t>
            </a:r>
          </a:p>
          <a:p>
            <a:r>
              <a:rPr lang="en-US" dirty="0"/>
              <a:t>PCs containing it are now the standard</a:t>
            </a:r>
          </a:p>
          <a:p>
            <a:endParaRPr lang="en-IN" dirty="0"/>
          </a:p>
        </p:txBody>
      </p:sp>
    </p:spTree>
    <p:extLst>
      <p:ext uri="{BB962C8B-B14F-4D97-AF65-F5344CB8AC3E}">
        <p14:creationId xmlns:p14="http://schemas.microsoft.com/office/powerpoint/2010/main" val="1166044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Card</a:t>
            </a:r>
          </a:p>
        </p:txBody>
      </p:sp>
      <p:pic>
        <p:nvPicPr>
          <p:cNvPr id="3074" name="Picture 2">
            <a:extLst>
              <a:ext uri="{FF2B5EF4-FFF2-40B4-BE49-F238E27FC236}">
                <a16:creationId xmlns:a16="http://schemas.microsoft.com/office/drawing/2014/main" id="{BC5631C7-6B2B-AA76-A5AA-6E5AD800A2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4956" y="1482583"/>
            <a:ext cx="6793274" cy="509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008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(Diagram on the next slide)</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The heart of the PCI Express solution (often abbreviated PCIe) is to get rid of  the parallel bus with its many masters and slaves and go to a design based on highspeed point-to-point serial connections</a:t>
            </a:r>
          </a:p>
          <a:p>
            <a:r>
              <a:rPr lang="en-US" dirty="0"/>
              <a:t>This solution represents a radical break  with the ISA/EISA/PCI bus tradition, borrowing many ideas from the world of  local area networking, especially switched Ethernet</a:t>
            </a:r>
          </a:p>
          <a:p>
            <a:r>
              <a:rPr lang="en-US" dirty="0"/>
              <a:t>The basic idea is: a PC is a collection of CPU, memory, and I/O controller chips  that need to be interconnected</a:t>
            </a:r>
          </a:p>
          <a:p>
            <a:r>
              <a:rPr lang="en-US" dirty="0"/>
              <a:t>What PCI Express does is provide a general-purpose switch for connecting chips using serial links</a:t>
            </a:r>
          </a:p>
          <a:p>
            <a:endParaRPr lang="en-IN" dirty="0"/>
          </a:p>
        </p:txBody>
      </p:sp>
    </p:spTree>
    <p:extLst>
      <p:ext uri="{BB962C8B-B14F-4D97-AF65-F5344CB8AC3E}">
        <p14:creationId xmlns:p14="http://schemas.microsoft.com/office/powerpoint/2010/main" val="30149012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pic>
        <p:nvPicPr>
          <p:cNvPr id="5" name="Content Placeholder 4">
            <a:extLst>
              <a:ext uri="{FF2B5EF4-FFF2-40B4-BE49-F238E27FC236}">
                <a16:creationId xmlns:a16="http://schemas.microsoft.com/office/drawing/2014/main" id="{A4530AC0-131E-1BD5-301D-36DBB8ADF411}"/>
              </a:ext>
            </a:extLst>
          </p:cNvPr>
          <p:cNvPicPr>
            <a:picLocks noGrp="1" noChangeAspect="1"/>
          </p:cNvPicPr>
          <p:nvPr>
            <p:ph idx="1"/>
          </p:nvPr>
        </p:nvPicPr>
        <p:blipFill>
          <a:blip r:embed="rId2"/>
          <a:stretch>
            <a:fillRect/>
          </a:stretch>
        </p:blipFill>
        <p:spPr>
          <a:xfrm>
            <a:off x="1619160" y="1371599"/>
            <a:ext cx="8079643" cy="5164461"/>
          </a:xfrm>
        </p:spPr>
      </p:pic>
    </p:spTree>
    <p:extLst>
      <p:ext uri="{BB962C8B-B14F-4D97-AF65-F5344CB8AC3E}">
        <p14:creationId xmlns:p14="http://schemas.microsoft.com/office/powerpoint/2010/main" val="30881330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 Architecture</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fontScale="92500" lnSpcReduction="10000"/>
          </a:bodyPr>
          <a:lstStyle/>
          <a:p>
            <a:r>
              <a:rPr lang="en-US" dirty="0"/>
              <a:t>In PCI Express, the CPU, memory, and cache are connected to the  bridge chip in the traditional way</a:t>
            </a:r>
          </a:p>
          <a:p>
            <a:r>
              <a:rPr lang="en-US" dirty="0"/>
              <a:t>A switch is connected to the bridge (possibly part of the bridge chip itself or integrated directly into the processor)</a:t>
            </a:r>
          </a:p>
          <a:p>
            <a:r>
              <a:rPr lang="en-US" dirty="0"/>
              <a:t>Each I/O chip has a dedicated point-to-point connection to the switch</a:t>
            </a:r>
          </a:p>
          <a:p>
            <a:r>
              <a:rPr lang="en-US" dirty="0"/>
              <a:t>Each connection consists of a pair of unidirectional channels, one to the switch and  one from it</a:t>
            </a:r>
          </a:p>
          <a:p>
            <a:r>
              <a:rPr lang="en-US" dirty="0"/>
              <a:t>Each channel is made up of two wires, one for the signal and one for  ground, to provide high noise immunity during high-speed transmission</a:t>
            </a:r>
          </a:p>
          <a:p>
            <a:r>
              <a:rPr lang="en-US" dirty="0"/>
              <a:t>This architecture has replaced the old one with a much more uniform model, in which all  devices are treated equally</a:t>
            </a:r>
          </a:p>
        </p:txBody>
      </p:sp>
    </p:spTree>
    <p:extLst>
      <p:ext uri="{BB962C8B-B14F-4D97-AF65-F5344CB8AC3E}">
        <p14:creationId xmlns:p14="http://schemas.microsoft.com/office/powerpoint/2010/main" val="1516175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versus Older Buses</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lnSpcReduction="10000"/>
          </a:bodyPr>
          <a:lstStyle/>
          <a:p>
            <a:r>
              <a:rPr lang="en-US" dirty="0"/>
              <a:t>PCI Express has a centralized switch versus a multidrop  bus in the earlier buses </a:t>
            </a:r>
          </a:p>
          <a:p>
            <a:r>
              <a:rPr lang="en-US" dirty="0"/>
              <a:t>PCI Express uses narrow serial point-to-point connections versus a wide parallel  bus, which was used earlier</a:t>
            </a:r>
          </a:p>
          <a:p>
            <a:r>
              <a:rPr lang="en-US" dirty="0"/>
              <a:t>The conceptual model behind the PCI  bus is that of a bus master issuing a command to a slave to read a word or a block  of words</a:t>
            </a:r>
          </a:p>
          <a:p>
            <a:pPr lvl="1"/>
            <a:r>
              <a:rPr lang="en-US" dirty="0"/>
              <a:t>The PCI Express model is that of a device sending a data packet to another device</a:t>
            </a:r>
          </a:p>
          <a:p>
            <a:pPr lvl="1"/>
            <a:r>
              <a:rPr lang="en-US" dirty="0"/>
              <a:t>The concept of a packet, which consists of a header and a payload,  is taken from the networking world</a:t>
            </a:r>
          </a:p>
          <a:p>
            <a:pPr lvl="1"/>
            <a:r>
              <a:rPr lang="en-US" dirty="0"/>
              <a:t>In effect, a PC with PCI Express is a  miniature </a:t>
            </a:r>
            <a:r>
              <a:rPr lang="en-US"/>
              <a:t>packet-switching network</a:t>
            </a:r>
            <a:endParaRPr lang="en-US" dirty="0"/>
          </a:p>
        </p:txBody>
      </p:sp>
    </p:spTree>
    <p:extLst>
      <p:ext uri="{BB962C8B-B14F-4D97-AF65-F5344CB8AC3E}">
        <p14:creationId xmlns:p14="http://schemas.microsoft.com/office/powerpoint/2010/main" val="18637957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
        <p:nvSpPr>
          <p:cNvPr id="5" name="Text Placeholder 4">
            <a:extLst>
              <a:ext uri="{FF2B5EF4-FFF2-40B4-BE49-F238E27FC236}">
                <a16:creationId xmlns:a16="http://schemas.microsoft.com/office/drawing/2014/main" id="{439216CA-1B9E-71AF-E868-4D63FC42258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5814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E8591-94D6-CEEE-A7C8-2F5D0F072B16}"/>
              </a:ext>
            </a:extLst>
          </p:cNvPr>
          <p:cNvSpPr>
            <a:spLocks noGrp="1"/>
          </p:cNvSpPr>
          <p:nvPr>
            <p:ph type="title"/>
          </p:nvPr>
        </p:nvSpPr>
        <p:spPr/>
        <p:txBody>
          <a:bodyPr/>
          <a:lstStyle/>
          <a:p>
            <a:r>
              <a:rPr lang="en-IN" dirty="0"/>
              <a:t>Comparison</a:t>
            </a:r>
          </a:p>
        </p:txBody>
      </p:sp>
      <p:sp>
        <p:nvSpPr>
          <p:cNvPr id="3" name="Content Placeholder 2">
            <a:extLst>
              <a:ext uri="{FF2B5EF4-FFF2-40B4-BE49-F238E27FC236}">
                <a16:creationId xmlns:a16="http://schemas.microsoft.com/office/drawing/2014/main" id="{41C4C637-E159-0310-50DA-B61848CA9B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36F62C-CFCC-FB09-DCB9-437846E57CA5}"/>
              </a:ext>
            </a:extLst>
          </p:cNvPr>
          <p:cNvPicPr>
            <a:picLocks noChangeAspect="1"/>
          </p:cNvPicPr>
          <p:nvPr/>
        </p:nvPicPr>
        <p:blipFill>
          <a:blip r:embed="rId2"/>
          <a:stretch>
            <a:fillRect/>
          </a:stretch>
        </p:blipFill>
        <p:spPr>
          <a:xfrm>
            <a:off x="3951289" y="238849"/>
            <a:ext cx="4925264" cy="2175577"/>
          </a:xfrm>
          <a:prstGeom prst="rect">
            <a:avLst/>
          </a:prstGeom>
        </p:spPr>
      </p:pic>
      <p:pic>
        <p:nvPicPr>
          <p:cNvPr id="9" name="Picture 8">
            <a:extLst>
              <a:ext uri="{FF2B5EF4-FFF2-40B4-BE49-F238E27FC236}">
                <a16:creationId xmlns:a16="http://schemas.microsoft.com/office/drawing/2014/main" id="{F8B0648D-A241-74E9-9117-ED679BC9DACD}"/>
              </a:ext>
            </a:extLst>
          </p:cNvPr>
          <p:cNvPicPr>
            <a:picLocks noChangeAspect="1"/>
          </p:cNvPicPr>
          <p:nvPr/>
        </p:nvPicPr>
        <p:blipFill>
          <a:blip r:embed="rId3"/>
          <a:stretch>
            <a:fillRect/>
          </a:stretch>
        </p:blipFill>
        <p:spPr>
          <a:xfrm>
            <a:off x="3882476" y="2307285"/>
            <a:ext cx="4994077" cy="3869678"/>
          </a:xfrm>
          <a:prstGeom prst="rect">
            <a:avLst/>
          </a:prstGeom>
        </p:spPr>
      </p:pic>
    </p:spTree>
    <p:extLst>
      <p:ext uri="{BB962C8B-B14F-4D97-AF65-F5344CB8AC3E}">
        <p14:creationId xmlns:p14="http://schemas.microsoft.com/office/powerpoint/2010/main" val="35322974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17064606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24615715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sp>
        <p:nvSpPr>
          <p:cNvPr id="3" name="Content Placeholder 2">
            <a:extLst>
              <a:ext uri="{FF2B5EF4-FFF2-40B4-BE49-F238E27FC236}">
                <a16:creationId xmlns:a16="http://schemas.microsoft.com/office/drawing/2014/main" id="{F879464E-E7A3-40D8-95FF-1709877C96E9}"/>
              </a:ext>
            </a:extLst>
          </p:cNvPr>
          <p:cNvSpPr>
            <a:spLocks noGrp="1"/>
          </p:cNvSpPr>
          <p:nvPr>
            <p:ph idx="1"/>
          </p:nvPr>
        </p:nvSpPr>
        <p:spPr/>
        <p:txBody>
          <a:bodyPr/>
          <a:lstStyle/>
          <a:p>
            <a:endParaRPr lang="en-IN"/>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17225705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08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dirty="0"/>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4838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6954209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35121821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26368402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40156762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155205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a:t>
            </a:r>
          </a:p>
        </p:txBody>
      </p:sp>
      <p:sp>
        <p:nvSpPr>
          <p:cNvPr id="5" name="Text Placeholder 4">
            <a:extLst>
              <a:ext uri="{FF2B5EF4-FFF2-40B4-BE49-F238E27FC236}">
                <a16:creationId xmlns:a16="http://schemas.microsoft.com/office/drawing/2014/main" id="{9C447D63-F796-4111-C73B-0BD37A74B6E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B978-1D34-F365-4BDE-E8E7CCA8F380}"/>
              </a:ext>
            </a:extLst>
          </p:cNvPr>
          <p:cNvSpPr>
            <a:spLocks noGrp="1"/>
          </p:cNvSpPr>
          <p:nvPr>
            <p:ph type="title"/>
          </p:nvPr>
        </p:nvSpPr>
        <p:spPr/>
        <p:txBody>
          <a:bodyPr/>
          <a:lstStyle/>
          <a:p>
            <a:r>
              <a:rPr lang="en-IN" dirty="0"/>
              <a:t>Fractions</a:t>
            </a:r>
          </a:p>
        </p:txBody>
      </p:sp>
      <p:sp>
        <p:nvSpPr>
          <p:cNvPr id="3" name="Content Placeholder 2">
            <a:extLst>
              <a:ext uri="{FF2B5EF4-FFF2-40B4-BE49-F238E27FC236}">
                <a16:creationId xmlns:a16="http://schemas.microsoft.com/office/drawing/2014/main" id="{474CD066-7282-0ADB-A495-7657DD9ED30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505888-E094-EA17-472C-E85146D5DB0E}"/>
              </a:ext>
            </a:extLst>
          </p:cNvPr>
          <p:cNvPicPr>
            <a:picLocks noChangeAspect="1"/>
          </p:cNvPicPr>
          <p:nvPr/>
        </p:nvPicPr>
        <p:blipFill>
          <a:blip r:embed="rId2"/>
          <a:stretch>
            <a:fillRect/>
          </a:stretch>
        </p:blipFill>
        <p:spPr>
          <a:xfrm>
            <a:off x="367939" y="2317411"/>
            <a:ext cx="11252133" cy="2809393"/>
          </a:xfrm>
          <a:prstGeom prst="rect">
            <a:avLst/>
          </a:prstGeom>
        </p:spPr>
      </p:pic>
      <p:pic>
        <p:nvPicPr>
          <p:cNvPr id="6" name="Picture 5">
            <a:extLst>
              <a:ext uri="{FF2B5EF4-FFF2-40B4-BE49-F238E27FC236}">
                <a16:creationId xmlns:a16="http://schemas.microsoft.com/office/drawing/2014/main" id="{2B478045-BB1A-68ED-FA07-7826B1556903}"/>
              </a:ext>
            </a:extLst>
          </p:cNvPr>
          <p:cNvPicPr>
            <a:picLocks noChangeAspect="1"/>
          </p:cNvPicPr>
          <p:nvPr/>
        </p:nvPicPr>
        <p:blipFill>
          <a:blip r:embed="rId3"/>
          <a:stretch>
            <a:fillRect/>
          </a:stretch>
        </p:blipFill>
        <p:spPr>
          <a:xfrm>
            <a:off x="3702903" y="4459310"/>
            <a:ext cx="5564544" cy="1159280"/>
          </a:xfrm>
          <a:prstGeom prst="rect">
            <a:avLst/>
          </a:prstGeom>
        </p:spPr>
      </p:pic>
    </p:spTree>
    <p:extLst>
      <p:ext uri="{BB962C8B-B14F-4D97-AF65-F5344CB8AC3E}">
        <p14:creationId xmlns:p14="http://schemas.microsoft.com/office/powerpoint/2010/main" val="8015281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6442668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A Five-stage Pipeline – 1</a:t>
            </a:r>
          </a:p>
        </p:txBody>
      </p:sp>
      <p:pic>
        <p:nvPicPr>
          <p:cNvPr id="5" name="Content Placeholder 4">
            <a:extLst>
              <a:ext uri="{FF2B5EF4-FFF2-40B4-BE49-F238E27FC236}">
                <a16:creationId xmlns:a16="http://schemas.microsoft.com/office/drawing/2014/main" id="{6B3BA72D-9396-DEC3-7266-DDCF042C8CE2}"/>
              </a:ext>
            </a:extLst>
          </p:cNvPr>
          <p:cNvPicPr>
            <a:picLocks noGrp="1" noChangeAspect="1"/>
          </p:cNvPicPr>
          <p:nvPr>
            <p:ph idx="1"/>
          </p:nvPr>
        </p:nvPicPr>
        <p:blipFill>
          <a:blip r:embed="rId2"/>
          <a:stretch>
            <a:fillRect/>
          </a:stretch>
        </p:blipFill>
        <p:spPr>
          <a:xfrm>
            <a:off x="1242373" y="1523902"/>
            <a:ext cx="8877672" cy="5006206"/>
          </a:xfrm>
        </p:spPr>
      </p:pic>
    </p:spTree>
    <p:extLst>
      <p:ext uri="{BB962C8B-B14F-4D97-AF65-F5344CB8AC3E}">
        <p14:creationId xmlns:p14="http://schemas.microsoft.com/office/powerpoint/2010/main" val="8768687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DC40-9B1A-EA2B-A982-1B59C374FE58}"/>
              </a:ext>
            </a:extLst>
          </p:cNvPr>
          <p:cNvSpPr>
            <a:spLocks noGrp="1"/>
          </p:cNvSpPr>
          <p:nvPr>
            <p:ph type="title"/>
          </p:nvPr>
        </p:nvSpPr>
        <p:spPr/>
        <p:txBody>
          <a:bodyPr/>
          <a:lstStyle/>
          <a:p>
            <a:r>
              <a:rPr lang="en-IN" dirty="0"/>
              <a:t>A Five-stage Pipeline – 2</a:t>
            </a:r>
          </a:p>
        </p:txBody>
      </p:sp>
      <p:sp>
        <p:nvSpPr>
          <p:cNvPr id="3" name="Content Placeholder 2">
            <a:extLst>
              <a:ext uri="{FF2B5EF4-FFF2-40B4-BE49-F238E27FC236}">
                <a16:creationId xmlns:a16="http://schemas.microsoft.com/office/drawing/2014/main" id="{4B6FF31B-C3A6-26D2-4B5F-D8CABB52CC75}"/>
              </a:ext>
            </a:extLst>
          </p:cNvPr>
          <p:cNvSpPr>
            <a:spLocks noGrp="1"/>
          </p:cNvSpPr>
          <p:nvPr>
            <p:ph idx="1"/>
          </p:nvPr>
        </p:nvSpPr>
        <p:spPr/>
        <p:txBody>
          <a:bodyPr>
            <a:normAutofit fontScale="92500"/>
          </a:bodyPr>
          <a:lstStyle/>
          <a:p>
            <a:r>
              <a:rPr lang="en-US" dirty="0"/>
              <a:t>During  clock cycle 1, stage S1 is working on instruction 1, fetching it from memory</a:t>
            </a:r>
          </a:p>
          <a:p>
            <a:r>
              <a:rPr lang="en-US" dirty="0"/>
              <a:t>During cycle 2, stage S2 decodes instruction 1, while stage S1 fetches instruction 2</a:t>
            </a:r>
          </a:p>
          <a:p>
            <a:r>
              <a:rPr lang="en-US" dirty="0"/>
              <a:t>During cycle 3, stage S3 fetches the operands for instruction 1, stage S2 decodes  instruction 2, and stage S1 fetches the third instruction</a:t>
            </a:r>
          </a:p>
          <a:p>
            <a:r>
              <a:rPr lang="en-US" dirty="0"/>
              <a:t>During cycle 4, stage S4  executes instruction 1, S3 fetches the operands for instruction 2, S2 decodes instruction 3, and S1 fetches instruction 4</a:t>
            </a:r>
          </a:p>
          <a:p>
            <a:r>
              <a:rPr lang="en-US" dirty="0"/>
              <a:t>Finally, in cycle 5, S5 writes the result of  instruction 1 back, while the other stages work on the following instructions</a:t>
            </a:r>
          </a:p>
        </p:txBody>
      </p:sp>
    </p:spTree>
    <p:extLst>
      <p:ext uri="{BB962C8B-B14F-4D97-AF65-F5344CB8AC3E}">
        <p14:creationId xmlns:p14="http://schemas.microsoft.com/office/powerpoint/2010/main" val="34630305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DC40-9B1A-EA2B-A982-1B59C374FE58}"/>
              </a:ext>
            </a:extLst>
          </p:cNvPr>
          <p:cNvSpPr>
            <a:spLocks noGrp="1"/>
          </p:cNvSpPr>
          <p:nvPr>
            <p:ph type="title"/>
          </p:nvPr>
        </p:nvSpPr>
        <p:spPr/>
        <p:txBody>
          <a:bodyPr/>
          <a:lstStyle/>
          <a:p>
            <a:r>
              <a:rPr lang="en-IN" dirty="0"/>
              <a:t>A Five-stage Pipeline – 3</a:t>
            </a:r>
          </a:p>
        </p:txBody>
      </p:sp>
      <p:sp>
        <p:nvSpPr>
          <p:cNvPr id="3" name="Content Placeholder 2">
            <a:extLst>
              <a:ext uri="{FF2B5EF4-FFF2-40B4-BE49-F238E27FC236}">
                <a16:creationId xmlns:a16="http://schemas.microsoft.com/office/drawing/2014/main" id="{4B6FF31B-C3A6-26D2-4B5F-D8CABB52CC75}"/>
              </a:ext>
            </a:extLst>
          </p:cNvPr>
          <p:cNvSpPr>
            <a:spLocks noGrp="1"/>
          </p:cNvSpPr>
          <p:nvPr>
            <p:ph idx="1"/>
          </p:nvPr>
        </p:nvSpPr>
        <p:spPr/>
        <p:txBody>
          <a:bodyPr>
            <a:normAutofit fontScale="85000" lnSpcReduction="20000"/>
          </a:bodyPr>
          <a:lstStyle/>
          <a:p>
            <a:r>
              <a:rPr lang="en-US" dirty="0"/>
              <a:t>Imagine a cake factory in which the baking of the cakes and the packaging of the cakes for shipment are separated</a:t>
            </a:r>
          </a:p>
          <a:p>
            <a:r>
              <a:rPr lang="en-US" dirty="0"/>
              <a:t>Suppose that the shipping department has a long conveyor belt  with five workers (processing units) lined up along it</a:t>
            </a:r>
          </a:p>
          <a:p>
            <a:r>
              <a:rPr lang="en-US" dirty="0"/>
              <a:t>Every 10 sec (the clock  cycle), worker 1 places an empty cake box on the belt</a:t>
            </a:r>
          </a:p>
          <a:p>
            <a:r>
              <a:rPr lang="en-US" dirty="0"/>
              <a:t>The box is carried down to  worker 2, who places a cake in it</a:t>
            </a:r>
          </a:p>
          <a:p>
            <a:r>
              <a:rPr lang="en-US" dirty="0"/>
              <a:t>A little later, the box arrives at worker 3’s station, where it is closed and sealed</a:t>
            </a:r>
          </a:p>
          <a:p>
            <a:r>
              <a:rPr lang="en-US" dirty="0"/>
              <a:t>Then it continues to worker 4, who puts a label  on the box</a:t>
            </a:r>
          </a:p>
          <a:p>
            <a:r>
              <a:rPr lang="en-US" dirty="0"/>
              <a:t>Finally, worker 5 removes the box from the belt and puts it in a large  container for later shipment to a supermarket</a:t>
            </a:r>
          </a:p>
          <a:p>
            <a:r>
              <a:rPr lang="en-US"/>
              <a:t>Basically</a:t>
            </a:r>
            <a:r>
              <a:rPr lang="en-US" dirty="0"/>
              <a:t>, this is the way computer  pipelining works, too: each instruction (cake) goes through several processing  steps before emerging completed at </a:t>
            </a:r>
            <a:r>
              <a:rPr lang="en-US"/>
              <a:t>the far</a:t>
            </a:r>
            <a:endParaRPr lang="en-IN" dirty="0"/>
          </a:p>
        </p:txBody>
      </p:sp>
    </p:spTree>
    <p:extLst>
      <p:ext uri="{BB962C8B-B14F-4D97-AF65-F5344CB8AC3E}">
        <p14:creationId xmlns:p14="http://schemas.microsoft.com/office/powerpoint/2010/main" val="24469999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2ED9-6FF9-0C0E-A5B6-65BD306CA279}"/>
              </a:ext>
            </a:extLst>
          </p:cNvPr>
          <p:cNvSpPr>
            <a:spLocks noGrp="1"/>
          </p:cNvSpPr>
          <p:nvPr>
            <p:ph type="title"/>
          </p:nvPr>
        </p:nvSpPr>
        <p:spPr/>
        <p:txBody>
          <a:bodyPr/>
          <a:lstStyle/>
          <a:p>
            <a:r>
              <a:rPr lang="en-IN" dirty="0"/>
              <a:t>Advanced CISC Example</a:t>
            </a:r>
          </a:p>
        </p:txBody>
      </p:sp>
      <p:sp>
        <p:nvSpPr>
          <p:cNvPr id="3" name="Content Placeholder 2">
            <a:extLst>
              <a:ext uri="{FF2B5EF4-FFF2-40B4-BE49-F238E27FC236}">
                <a16:creationId xmlns:a16="http://schemas.microsoft.com/office/drawing/2014/main" id="{B4D84C3E-B6C2-4866-F3A8-F4AC7E2449CF}"/>
              </a:ext>
            </a:extLst>
          </p:cNvPr>
          <p:cNvSpPr>
            <a:spLocks noGrp="1"/>
          </p:cNvSpPr>
          <p:nvPr>
            <p:ph idx="1"/>
          </p:nvPr>
        </p:nvSpPr>
        <p:spPr/>
        <p:txBody>
          <a:bodyPr/>
          <a:lstStyle/>
          <a:p>
            <a:r>
              <a:rPr lang="en-IN" dirty="0"/>
              <a:t>ARM: Discussed earlier</a:t>
            </a:r>
          </a:p>
        </p:txBody>
      </p:sp>
    </p:spTree>
    <p:extLst>
      <p:ext uri="{BB962C8B-B14F-4D97-AF65-F5344CB8AC3E}">
        <p14:creationId xmlns:p14="http://schemas.microsoft.com/office/powerpoint/2010/main" val="30299894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Sessions 8 and 9: Multiprocessor Architecture</a:t>
            </a:r>
          </a:p>
        </p:txBody>
      </p:sp>
      <p:sp>
        <p:nvSpPr>
          <p:cNvPr id="5" name="Text Placeholder 4">
            <a:extLst>
              <a:ext uri="{FF2B5EF4-FFF2-40B4-BE49-F238E27FC236}">
                <a16:creationId xmlns:a16="http://schemas.microsoft.com/office/drawing/2014/main" id="{07BDCEAD-2354-747F-1E36-AADF10C29A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423828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36389839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33469604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sp>
        <p:nvSpPr>
          <p:cNvPr id="3" name="Content Placeholder 2">
            <a:extLst>
              <a:ext uri="{FF2B5EF4-FFF2-40B4-BE49-F238E27FC236}">
                <a16:creationId xmlns:a16="http://schemas.microsoft.com/office/drawing/2014/main" id="{B72FEE6E-8FE2-95DB-A220-9792EF8E6555}"/>
              </a:ext>
            </a:extLst>
          </p:cNvPr>
          <p:cNvSpPr>
            <a:spLocks noGrp="1"/>
          </p:cNvSpPr>
          <p:nvPr>
            <p:ph idx="1"/>
          </p:nvPr>
        </p:nvSpPr>
        <p:spPr/>
        <p:txBody>
          <a:bodyPr/>
          <a:lstStyle/>
          <a:p>
            <a:endParaRPr lang="en-IN"/>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8756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2603060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E3F2A-74AA-8D4A-3853-E6FAD00301BB}"/>
              </a:ext>
            </a:extLst>
          </p:cNvPr>
          <p:cNvSpPr>
            <a:spLocks noGrp="1"/>
          </p:cNvSpPr>
          <p:nvPr>
            <p:ph type="title"/>
          </p:nvPr>
        </p:nvSpPr>
        <p:spPr/>
        <p:txBody>
          <a:bodyPr/>
          <a:lstStyle/>
          <a:p>
            <a:r>
              <a:rPr lang="en-IN" dirty="0"/>
              <a:t>Binary fractions</a:t>
            </a:r>
          </a:p>
        </p:txBody>
      </p:sp>
      <p:sp>
        <p:nvSpPr>
          <p:cNvPr id="3" name="Content Placeholder 2">
            <a:extLst>
              <a:ext uri="{FF2B5EF4-FFF2-40B4-BE49-F238E27FC236}">
                <a16:creationId xmlns:a16="http://schemas.microsoft.com/office/drawing/2014/main" id="{D59FF81A-CD48-37D7-9EF4-1C1C35868B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D30D2A-4F6A-2BD8-5E49-CE24183DE477}"/>
              </a:ext>
            </a:extLst>
          </p:cNvPr>
          <p:cNvPicPr>
            <a:picLocks noChangeAspect="1"/>
          </p:cNvPicPr>
          <p:nvPr/>
        </p:nvPicPr>
        <p:blipFill>
          <a:blip r:embed="rId2"/>
          <a:stretch>
            <a:fillRect/>
          </a:stretch>
        </p:blipFill>
        <p:spPr>
          <a:xfrm>
            <a:off x="2826217" y="2066086"/>
            <a:ext cx="5485576" cy="4110877"/>
          </a:xfrm>
          <a:prstGeom prst="rect">
            <a:avLst/>
          </a:prstGeom>
        </p:spPr>
      </p:pic>
    </p:spTree>
    <p:extLst>
      <p:ext uri="{BB962C8B-B14F-4D97-AF65-F5344CB8AC3E}">
        <p14:creationId xmlns:p14="http://schemas.microsoft.com/office/powerpoint/2010/main" val="32890615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sp>
        <p:nvSpPr>
          <p:cNvPr id="3" name="Content Placeholder 2">
            <a:extLst>
              <a:ext uri="{FF2B5EF4-FFF2-40B4-BE49-F238E27FC236}">
                <a16:creationId xmlns:a16="http://schemas.microsoft.com/office/drawing/2014/main" id="{D1ED0C7E-2FD3-9088-5821-CCC574F85B18}"/>
              </a:ext>
            </a:extLst>
          </p:cNvPr>
          <p:cNvSpPr>
            <a:spLocks noGrp="1"/>
          </p:cNvSpPr>
          <p:nvPr>
            <p:ph idx="1"/>
          </p:nvPr>
        </p:nvSpPr>
        <p:spPr/>
        <p:txBody>
          <a:bodyPr/>
          <a:lstStyle/>
          <a:p>
            <a:endParaRPr lang="en-IN"/>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030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sp>
        <p:nvSpPr>
          <p:cNvPr id="3" name="Content Placeholder 2">
            <a:extLst>
              <a:ext uri="{FF2B5EF4-FFF2-40B4-BE49-F238E27FC236}">
                <a16:creationId xmlns:a16="http://schemas.microsoft.com/office/drawing/2014/main" id="{6FA9F54A-1E8B-C80F-EC2E-279DB554D0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29369002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393760424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10524654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sp>
        <p:nvSpPr>
          <p:cNvPr id="3" name="Content Placeholder 2">
            <a:extLst>
              <a:ext uri="{FF2B5EF4-FFF2-40B4-BE49-F238E27FC236}">
                <a16:creationId xmlns:a16="http://schemas.microsoft.com/office/drawing/2014/main" id="{85121ED3-CAFF-C064-4C98-3797E31EF887}"/>
              </a:ext>
            </a:extLst>
          </p:cNvPr>
          <p:cNvSpPr>
            <a:spLocks noGrp="1"/>
          </p:cNvSpPr>
          <p:nvPr>
            <p:ph idx="1"/>
          </p:nvPr>
        </p:nvSpPr>
        <p:spPr/>
        <p:txBody>
          <a:bodyPr/>
          <a:lstStyle/>
          <a:p>
            <a:endParaRPr lang="en-IN"/>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2150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16164114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4446675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3902741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FBD0EDD-D451-AAE0-C9B9-FEF396CD9F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2098973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67103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3D6A-8F80-41E9-11D6-B5F86F764E15}"/>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61B744BC-2713-7B34-C5A8-CA2E6C50665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381DC3-C7B6-89C4-5F06-996007A047DC}"/>
              </a:ext>
            </a:extLst>
          </p:cNvPr>
          <p:cNvPicPr>
            <a:picLocks noChangeAspect="1"/>
          </p:cNvPicPr>
          <p:nvPr/>
        </p:nvPicPr>
        <p:blipFill>
          <a:blip r:embed="rId2"/>
          <a:stretch>
            <a:fillRect/>
          </a:stretch>
        </p:blipFill>
        <p:spPr>
          <a:xfrm>
            <a:off x="379569" y="1690688"/>
            <a:ext cx="11146754" cy="3971977"/>
          </a:xfrm>
          <a:prstGeom prst="rect">
            <a:avLst/>
          </a:prstGeom>
        </p:spPr>
      </p:pic>
    </p:spTree>
    <p:extLst>
      <p:ext uri="{BB962C8B-B14F-4D97-AF65-F5344CB8AC3E}">
        <p14:creationId xmlns:p14="http://schemas.microsoft.com/office/powerpoint/2010/main" val="32168310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7621575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FEC6554-DE01-B9D8-5949-1208C0D361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23628983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8124235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28746950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3403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2806-1877-276A-966F-0D67289F1BD0}"/>
              </a:ext>
            </a:extLst>
          </p:cNvPr>
          <p:cNvSpPr>
            <a:spLocks noGrp="1"/>
          </p:cNvSpPr>
          <p:nvPr>
            <p:ph type="title"/>
          </p:nvPr>
        </p:nvSpPr>
        <p:spPr/>
        <p:txBody>
          <a:bodyPr/>
          <a:lstStyle/>
          <a:p>
            <a:r>
              <a:rPr lang="en-IN" dirty="0" err="1"/>
              <a:t>NVLink</a:t>
            </a:r>
            <a:endParaRPr lang="en-IN" dirty="0"/>
          </a:p>
        </p:txBody>
      </p:sp>
      <p:sp>
        <p:nvSpPr>
          <p:cNvPr id="3" name="Content Placeholder 2">
            <a:extLst>
              <a:ext uri="{FF2B5EF4-FFF2-40B4-BE49-F238E27FC236}">
                <a16:creationId xmlns:a16="http://schemas.microsoft.com/office/drawing/2014/main" id="{0651A37B-FA55-7D38-635D-961596CC446F}"/>
              </a:ext>
            </a:extLst>
          </p:cNvPr>
          <p:cNvSpPr>
            <a:spLocks noGrp="1"/>
          </p:cNvSpPr>
          <p:nvPr>
            <p:ph idx="1"/>
          </p:nvPr>
        </p:nvSpPr>
        <p:spPr/>
        <p:txBody>
          <a:bodyPr>
            <a:normAutofit fontScale="92500" lnSpcReduction="20000"/>
          </a:bodyPr>
          <a:lstStyle/>
          <a:p>
            <a:r>
              <a:rPr lang="en-US" dirty="0"/>
              <a:t>Supercomputers and AI systems have relied on PCI Express (PCIe 4.0, for example) in the past to connect GPUs to CPUs, but this technology has not kept up with the rapid advancements of GPUs</a:t>
            </a:r>
          </a:p>
          <a:p>
            <a:r>
              <a:rPr lang="en-US" dirty="0"/>
              <a:t>So, NVIDIA brought out </a:t>
            </a:r>
            <a:r>
              <a:rPr lang="en-US" b="1" dirty="0" err="1"/>
              <a:t>NVLink</a:t>
            </a:r>
            <a:r>
              <a:rPr lang="en-US" b="1" dirty="0"/>
              <a:t> </a:t>
            </a:r>
            <a:r>
              <a:rPr lang="en-US" dirty="0"/>
              <a:t>to connect these, making data exchange 5 to 12 times faster, while also being more energy efficient</a:t>
            </a:r>
          </a:p>
          <a:p>
            <a:r>
              <a:rPr lang="en-US" dirty="0" err="1"/>
              <a:t>NVLink</a:t>
            </a:r>
            <a:r>
              <a:rPr lang="en-US" dirty="0"/>
              <a:t> is </a:t>
            </a:r>
            <a:r>
              <a:rPr lang="en-US" dirty="0" err="1"/>
              <a:t>is</a:t>
            </a:r>
            <a:r>
              <a:rPr lang="en-US" dirty="0"/>
              <a:t> the world's first proprietary system interconnect technology from NVIDIA that allows multiple GPUs to communicate directly via a high-speed interconnection, giving </a:t>
            </a:r>
            <a:r>
              <a:rPr lang="en-US" dirty="0" err="1"/>
              <a:t>NVLink</a:t>
            </a:r>
            <a:r>
              <a:rPr lang="en-US" dirty="0"/>
              <a:t> a big advantage by allowing the available memory of both GPUs to be combined and accessible at all times</a:t>
            </a:r>
          </a:p>
          <a:p>
            <a:r>
              <a:rPr lang="en-US" dirty="0" err="1"/>
              <a:t>NVLink</a:t>
            </a:r>
            <a:r>
              <a:rPr lang="en-US" dirty="0"/>
              <a:t> requires a physical bridge between the cards and uses mesh networking, which is a local network topology in which the infrastructure nodes connect directly in a non-hierarchical way, enabling each node to relay information instead of routing it through any single node</a:t>
            </a:r>
          </a:p>
          <a:p>
            <a:endParaRPr lang="en-US" dirty="0"/>
          </a:p>
          <a:p>
            <a:endParaRPr lang="en-IN" dirty="0"/>
          </a:p>
        </p:txBody>
      </p:sp>
      <p:pic>
        <p:nvPicPr>
          <p:cNvPr id="5" name="Picture 4">
            <a:extLst>
              <a:ext uri="{FF2B5EF4-FFF2-40B4-BE49-F238E27FC236}">
                <a16:creationId xmlns:a16="http://schemas.microsoft.com/office/drawing/2014/main" id="{04D31792-2CAC-853A-32E7-F40C469ABDFE}"/>
              </a:ext>
            </a:extLst>
          </p:cNvPr>
          <p:cNvPicPr>
            <a:picLocks noChangeAspect="1"/>
          </p:cNvPicPr>
          <p:nvPr/>
        </p:nvPicPr>
        <p:blipFill>
          <a:blip r:embed="rId2"/>
          <a:stretch>
            <a:fillRect/>
          </a:stretch>
        </p:blipFill>
        <p:spPr>
          <a:xfrm>
            <a:off x="5958932" y="58654"/>
            <a:ext cx="3048157" cy="1632034"/>
          </a:xfrm>
          <a:prstGeom prst="rect">
            <a:avLst/>
          </a:prstGeom>
        </p:spPr>
      </p:pic>
    </p:spTree>
    <p:extLst>
      <p:ext uri="{BB962C8B-B14F-4D97-AF65-F5344CB8AC3E}">
        <p14:creationId xmlns:p14="http://schemas.microsoft.com/office/powerpoint/2010/main" val="12400211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E257-1BA0-5C9E-1468-3489A559EA79}"/>
              </a:ext>
            </a:extLst>
          </p:cNvPr>
          <p:cNvSpPr>
            <a:spLocks noGrp="1"/>
          </p:cNvSpPr>
          <p:nvPr>
            <p:ph type="title"/>
          </p:nvPr>
        </p:nvSpPr>
        <p:spPr/>
        <p:txBody>
          <a:bodyPr/>
          <a:lstStyle/>
          <a:p>
            <a:r>
              <a:rPr lang="en-IN" dirty="0" err="1"/>
              <a:t>NVLink</a:t>
            </a:r>
            <a:endParaRPr lang="en-IN" dirty="0"/>
          </a:p>
        </p:txBody>
      </p:sp>
      <p:sp>
        <p:nvSpPr>
          <p:cNvPr id="3" name="Content Placeholder 2">
            <a:extLst>
              <a:ext uri="{FF2B5EF4-FFF2-40B4-BE49-F238E27FC236}">
                <a16:creationId xmlns:a16="http://schemas.microsoft.com/office/drawing/2014/main" id="{7566865B-32F4-7674-DC6A-6032DC41C7E3}"/>
              </a:ext>
            </a:extLst>
          </p:cNvPr>
          <p:cNvSpPr>
            <a:spLocks noGrp="1"/>
          </p:cNvSpPr>
          <p:nvPr>
            <p:ph idx="1"/>
          </p:nvPr>
        </p:nvSpPr>
        <p:spPr/>
        <p:txBody>
          <a:bodyPr/>
          <a:lstStyle/>
          <a:p>
            <a:endParaRPr lang="en-IN"/>
          </a:p>
        </p:txBody>
      </p:sp>
      <p:pic>
        <p:nvPicPr>
          <p:cNvPr id="4098" name="Picture 2" descr="A look at Nvidia's NVLink interconnect and the NVSwitch – WikiChip Fuse">
            <a:extLst>
              <a:ext uri="{FF2B5EF4-FFF2-40B4-BE49-F238E27FC236}">
                <a16:creationId xmlns:a16="http://schemas.microsoft.com/office/drawing/2014/main" id="{77139587-FFDD-681B-ADC3-D14705FD2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31045"/>
            <a:ext cx="6686336" cy="548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614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Session 10: </a:t>
            </a:r>
            <a:r>
              <a:rPr lang="en-IN"/>
              <a:t>Memory Hierarchy</a:t>
            </a:r>
          </a:p>
        </p:txBody>
      </p:sp>
      <p:sp>
        <p:nvSpPr>
          <p:cNvPr id="5" name="Text Placeholder 4">
            <a:extLst>
              <a:ext uri="{FF2B5EF4-FFF2-40B4-BE49-F238E27FC236}">
                <a16:creationId xmlns:a16="http://schemas.microsoft.com/office/drawing/2014/main" id="{48CECC2E-2AD9-882F-A4EC-EE9A0F9B567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803928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endParaRPr lang="en-IN" dirty="0"/>
          </a:p>
        </p:txBody>
      </p:sp>
    </p:spTree>
    <p:extLst>
      <p:ext uri="{BB962C8B-B14F-4D97-AF65-F5344CB8AC3E}">
        <p14:creationId xmlns:p14="http://schemas.microsoft.com/office/powerpoint/2010/main" val="23095616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28789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7FA1-22AB-9A1C-718E-C909F3A17995}"/>
              </a:ext>
            </a:extLst>
          </p:cNvPr>
          <p:cNvSpPr>
            <a:spLocks noGrp="1"/>
          </p:cNvSpPr>
          <p:nvPr>
            <p:ph type="title"/>
          </p:nvPr>
        </p:nvSpPr>
        <p:spPr/>
        <p:txBody>
          <a:bodyPr/>
          <a:lstStyle/>
          <a:p>
            <a:r>
              <a:rPr lang="en-IN" dirty="0"/>
              <a:t>Decimal to binary: Fractions</a:t>
            </a:r>
          </a:p>
        </p:txBody>
      </p:sp>
      <p:sp>
        <p:nvSpPr>
          <p:cNvPr id="3" name="Content Placeholder 2">
            <a:extLst>
              <a:ext uri="{FF2B5EF4-FFF2-40B4-BE49-F238E27FC236}">
                <a16:creationId xmlns:a16="http://schemas.microsoft.com/office/drawing/2014/main" id="{0BC0077B-F9F7-0A4D-74DC-70328F0F5DE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480546-9581-2166-A896-D17BE3F93245}"/>
              </a:ext>
            </a:extLst>
          </p:cNvPr>
          <p:cNvPicPr>
            <a:picLocks noChangeAspect="1"/>
          </p:cNvPicPr>
          <p:nvPr/>
        </p:nvPicPr>
        <p:blipFill>
          <a:blip r:embed="rId2"/>
          <a:stretch>
            <a:fillRect/>
          </a:stretch>
        </p:blipFill>
        <p:spPr>
          <a:xfrm>
            <a:off x="240364" y="1825625"/>
            <a:ext cx="11319143" cy="3953106"/>
          </a:xfrm>
          <a:prstGeom prst="rect">
            <a:avLst/>
          </a:prstGeom>
        </p:spPr>
      </p:pic>
    </p:spTree>
    <p:extLst>
      <p:ext uri="{BB962C8B-B14F-4D97-AF65-F5344CB8AC3E}">
        <p14:creationId xmlns:p14="http://schemas.microsoft.com/office/powerpoint/2010/main" val="3060455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19263129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11218925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14834590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17998837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34734474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31678705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150008532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21988290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sp>
        <p:nvSpPr>
          <p:cNvPr id="3" name="Content Placeholder 2">
            <a:extLst>
              <a:ext uri="{FF2B5EF4-FFF2-40B4-BE49-F238E27FC236}">
                <a16:creationId xmlns:a16="http://schemas.microsoft.com/office/drawing/2014/main" id="{89C4AD8D-1725-C3AA-C705-51C895CB78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5694920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D0129CB5-B229-BAF8-27BA-A1756C251A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08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5EEA-BC15-3278-0166-C204BE2094F5}"/>
              </a:ext>
            </a:extLst>
          </p:cNvPr>
          <p:cNvSpPr>
            <a:spLocks noGrp="1"/>
          </p:cNvSpPr>
          <p:nvPr>
            <p:ph type="title"/>
          </p:nvPr>
        </p:nvSpPr>
        <p:spPr/>
        <p:txBody>
          <a:bodyPr/>
          <a:lstStyle/>
          <a:p>
            <a:r>
              <a:rPr lang="en-IN" dirty="0"/>
              <a:t>Summary: Binary to Decimal and Back</a:t>
            </a:r>
          </a:p>
        </p:txBody>
      </p:sp>
      <p:graphicFrame>
        <p:nvGraphicFramePr>
          <p:cNvPr id="4" name="Table 4">
            <a:extLst>
              <a:ext uri="{FF2B5EF4-FFF2-40B4-BE49-F238E27FC236}">
                <a16:creationId xmlns:a16="http://schemas.microsoft.com/office/drawing/2014/main" id="{F64D209E-83F9-B2DC-CCAF-6EAF01AE7426}"/>
              </a:ext>
            </a:extLst>
          </p:cNvPr>
          <p:cNvGraphicFramePr>
            <a:graphicFrameLocks noGrp="1"/>
          </p:cNvGraphicFramePr>
          <p:nvPr>
            <p:ph idx="1"/>
            <p:extLst>
              <p:ext uri="{D42A27DB-BD31-4B8C-83A1-F6EECF244321}">
                <p14:modId xmlns:p14="http://schemas.microsoft.com/office/powerpoint/2010/main" val="2617777344"/>
              </p:ext>
            </p:extLst>
          </p:nvPr>
        </p:nvGraphicFramePr>
        <p:xfrm>
          <a:off x="838200" y="1842556"/>
          <a:ext cx="10751050" cy="4255406"/>
        </p:xfrm>
        <a:graphic>
          <a:graphicData uri="http://schemas.openxmlformats.org/drawingml/2006/table">
            <a:tbl>
              <a:tblPr firstRow="1" bandRow="1">
                <a:tableStyleId>{5C22544A-7EE6-4342-B048-85BDC9FD1C3A}</a:tableStyleId>
              </a:tblPr>
              <a:tblGrid>
                <a:gridCol w="3110440">
                  <a:extLst>
                    <a:ext uri="{9D8B030D-6E8A-4147-A177-3AD203B41FA5}">
                      <a16:colId xmlns:a16="http://schemas.microsoft.com/office/drawing/2014/main" val="265704918"/>
                    </a:ext>
                  </a:extLst>
                </a:gridCol>
                <a:gridCol w="3110440">
                  <a:extLst>
                    <a:ext uri="{9D8B030D-6E8A-4147-A177-3AD203B41FA5}">
                      <a16:colId xmlns:a16="http://schemas.microsoft.com/office/drawing/2014/main" val="2707070585"/>
                    </a:ext>
                  </a:extLst>
                </a:gridCol>
                <a:gridCol w="4530170">
                  <a:extLst>
                    <a:ext uri="{9D8B030D-6E8A-4147-A177-3AD203B41FA5}">
                      <a16:colId xmlns:a16="http://schemas.microsoft.com/office/drawing/2014/main" val="4279301798"/>
                    </a:ext>
                  </a:extLst>
                </a:gridCol>
              </a:tblGrid>
              <a:tr h="963566">
                <a:tc>
                  <a:txBody>
                    <a:bodyPr/>
                    <a:lstStyle/>
                    <a:p>
                      <a:r>
                        <a:rPr lang="en-IN" sz="2400" dirty="0"/>
                        <a:t>Input</a:t>
                      </a:r>
                    </a:p>
                  </a:txBody>
                  <a:tcPr/>
                </a:tc>
                <a:tc>
                  <a:txBody>
                    <a:bodyPr/>
                    <a:lstStyle/>
                    <a:p>
                      <a:r>
                        <a:rPr lang="en-IN" sz="2400" dirty="0"/>
                        <a:t>Output</a:t>
                      </a:r>
                    </a:p>
                  </a:txBody>
                  <a:tcPr/>
                </a:tc>
                <a:tc>
                  <a:txBody>
                    <a:bodyPr/>
                    <a:lstStyle/>
                    <a:p>
                      <a:r>
                        <a:rPr lang="en-IN" sz="2400" dirty="0"/>
                        <a:t>Technique</a:t>
                      </a:r>
                    </a:p>
                  </a:txBody>
                  <a:tcPr/>
                </a:tc>
                <a:extLst>
                  <a:ext uri="{0D108BD9-81ED-4DB2-BD59-A6C34878D82A}">
                    <a16:rowId xmlns:a16="http://schemas.microsoft.com/office/drawing/2014/main" val="4027722981"/>
                  </a:ext>
                </a:extLst>
              </a:tr>
              <a:tr h="370840">
                <a:tc>
                  <a:txBody>
                    <a:bodyPr/>
                    <a:lstStyle/>
                    <a:p>
                      <a:r>
                        <a:rPr lang="en-IN" sz="2400" dirty="0"/>
                        <a:t>Binary integer</a:t>
                      </a:r>
                    </a:p>
                  </a:txBody>
                  <a:tcPr/>
                </a:tc>
                <a:tc>
                  <a:txBody>
                    <a:bodyPr/>
                    <a:lstStyle/>
                    <a:p>
                      <a:r>
                        <a:rPr lang="en-IN" sz="2400" dirty="0"/>
                        <a:t>Decimal integer</a:t>
                      </a:r>
                    </a:p>
                  </a:txBody>
                  <a:tcPr/>
                </a:tc>
                <a:tc>
                  <a:txBody>
                    <a:bodyPr/>
                    <a:lstStyle/>
                    <a:p>
                      <a:r>
                        <a:rPr lang="en-IN" sz="2400" dirty="0"/>
                        <a:t>‘8421’ or multiply left to right with 2 raised to 0, 2 raised to 1 etc and add</a:t>
                      </a:r>
                    </a:p>
                  </a:txBody>
                  <a:tcPr/>
                </a:tc>
                <a:extLst>
                  <a:ext uri="{0D108BD9-81ED-4DB2-BD59-A6C34878D82A}">
                    <a16:rowId xmlns:a16="http://schemas.microsoft.com/office/drawing/2014/main" val="3859905494"/>
                  </a:ext>
                </a:extLst>
              </a:tr>
              <a:tr h="370840">
                <a:tc>
                  <a:txBody>
                    <a:bodyPr/>
                    <a:lstStyle/>
                    <a:p>
                      <a:r>
                        <a:rPr lang="en-IN" sz="2400" dirty="0"/>
                        <a:t>Binary fraction</a:t>
                      </a:r>
                    </a:p>
                  </a:txBody>
                  <a:tcPr/>
                </a:tc>
                <a:tc>
                  <a:txBody>
                    <a:bodyPr/>
                    <a:lstStyle/>
                    <a:p>
                      <a:r>
                        <a:rPr lang="en-IN" sz="2400" dirty="0"/>
                        <a:t>Decimal fraction</a:t>
                      </a:r>
                    </a:p>
                  </a:txBody>
                  <a:tcPr/>
                </a:tc>
                <a:tc>
                  <a:txBody>
                    <a:bodyPr/>
                    <a:lstStyle/>
                    <a:p>
                      <a:r>
                        <a:rPr lang="en-IN" sz="2400" dirty="0"/>
                        <a:t>0.5, 0.25, 0.125, …</a:t>
                      </a:r>
                    </a:p>
                  </a:txBody>
                  <a:tcPr/>
                </a:tc>
                <a:extLst>
                  <a:ext uri="{0D108BD9-81ED-4DB2-BD59-A6C34878D82A}">
                    <a16:rowId xmlns:a16="http://schemas.microsoft.com/office/drawing/2014/main" val="3712487587"/>
                  </a:ext>
                </a:extLst>
              </a:tr>
              <a:tr h="370840">
                <a:tc>
                  <a:txBody>
                    <a:bodyPr/>
                    <a:lstStyle/>
                    <a:p>
                      <a:r>
                        <a:rPr lang="en-IN" sz="2400" dirty="0"/>
                        <a:t>Decimal integer</a:t>
                      </a:r>
                    </a:p>
                  </a:txBody>
                  <a:tcPr/>
                </a:tc>
                <a:tc>
                  <a:txBody>
                    <a:bodyPr/>
                    <a:lstStyle/>
                    <a:p>
                      <a:r>
                        <a:rPr lang="en-IN" sz="2400" dirty="0"/>
                        <a:t>Binary integer</a:t>
                      </a:r>
                    </a:p>
                  </a:txBody>
                  <a:tcPr/>
                </a:tc>
                <a:tc>
                  <a:txBody>
                    <a:bodyPr/>
                    <a:lstStyle/>
                    <a:p>
                      <a:r>
                        <a:rPr lang="en-IN" sz="2400" dirty="0"/>
                        <a:t>Divide by 2 and write remainder in the reverse order</a:t>
                      </a:r>
                    </a:p>
                  </a:txBody>
                  <a:tcPr/>
                </a:tc>
                <a:extLst>
                  <a:ext uri="{0D108BD9-81ED-4DB2-BD59-A6C34878D82A}">
                    <a16:rowId xmlns:a16="http://schemas.microsoft.com/office/drawing/2014/main" val="2035120668"/>
                  </a:ext>
                </a:extLst>
              </a:tr>
              <a:tr h="370840">
                <a:tc>
                  <a:txBody>
                    <a:bodyPr/>
                    <a:lstStyle/>
                    <a:p>
                      <a:r>
                        <a:rPr lang="en-IN" sz="2400" dirty="0"/>
                        <a:t>Decimal fraction</a:t>
                      </a:r>
                    </a:p>
                  </a:txBody>
                  <a:tcPr/>
                </a:tc>
                <a:tc>
                  <a:txBody>
                    <a:bodyPr/>
                    <a:lstStyle/>
                    <a:p>
                      <a:r>
                        <a:rPr lang="en-IN" sz="2400" dirty="0"/>
                        <a:t>Binary fraction</a:t>
                      </a:r>
                    </a:p>
                  </a:txBody>
                  <a:tcPr/>
                </a:tc>
                <a:tc>
                  <a:txBody>
                    <a:bodyPr/>
                    <a:lstStyle/>
                    <a:p>
                      <a:r>
                        <a:rPr lang="en-IN" sz="2400" dirty="0"/>
                        <a:t>Multiply by 2, write carry, Ignore carry, Forward direction</a:t>
                      </a:r>
                    </a:p>
                  </a:txBody>
                  <a:tcPr/>
                </a:tc>
                <a:extLst>
                  <a:ext uri="{0D108BD9-81ED-4DB2-BD59-A6C34878D82A}">
                    <a16:rowId xmlns:a16="http://schemas.microsoft.com/office/drawing/2014/main" val="8150193"/>
                  </a:ext>
                </a:extLst>
              </a:tr>
            </a:tbl>
          </a:graphicData>
        </a:graphic>
      </p:graphicFrame>
    </p:spTree>
    <p:extLst>
      <p:ext uri="{BB962C8B-B14F-4D97-AF65-F5344CB8AC3E}">
        <p14:creationId xmlns:p14="http://schemas.microsoft.com/office/powerpoint/2010/main" val="16842282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723521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759DE1D-6F6E-E0C2-95D1-BCE6E3ADD656}"/>
              </a:ext>
            </a:extLst>
          </p:cNvPr>
          <p:cNvSpPr>
            <a:spLocks noGrp="1"/>
          </p:cNvSpPr>
          <p:nvPr>
            <p:ph idx="1"/>
          </p:nvPr>
        </p:nvSpPr>
        <p:spPr/>
        <p:txBody>
          <a:bodyPr/>
          <a:lstStyle/>
          <a:p>
            <a:endParaRPr lang="en-IN"/>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186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6486132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fontScale="92500" lnSpcReduction="10000"/>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a substantial fraction of  the words are in the cache, the average access time can be greatly reduced</a:t>
            </a:r>
          </a:p>
          <a:p>
            <a:r>
              <a:rPr lang="en-US" dirty="0"/>
              <a:t>Success or failure thus depends on what fraction of the words are in the cache</a:t>
            </a:r>
          </a:p>
          <a:p>
            <a:r>
              <a:rPr lang="en-US" dirty="0"/>
              <a:t>For years, people have known that programs do not access their memories completely at random</a:t>
            </a:r>
          </a:p>
          <a:p>
            <a:r>
              <a:rPr lang="en-US" dirty="0"/>
              <a:t>If a given memory reference is to address A, it is likely that the  next memory reference will be in the general vicinity of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260289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A simple example is  the program itself</a:t>
            </a:r>
          </a:p>
          <a:p>
            <a:r>
              <a:rPr lang="en-US" dirty="0"/>
              <a:t>Except for branches and procedure calls, instructions are  fetched from consecutive locations in memory</a:t>
            </a:r>
          </a:p>
          <a:p>
            <a:r>
              <a:rPr lang="en-US" dirty="0"/>
              <a:t>Furthermore, 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3466833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US" dirty="0"/>
          </a:p>
          <a:p>
            <a:endParaRPr lang="en-IN" dirty="0"/>
          </a:p>
        </p:txBody>
      </p:sp>
    </p:spTree>
    <p:extLst>
      <p:ext uri="{BB962C8B-B14F-4D97-AF65-F5344CB8AC3E}">
        <p14:creationId xmlns:p14="http://schemas.microsoft.com/office/powerpoint/2010/main" val="417023773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Using the locality principle as a guide, main memories and caches are divided  up into fixed-size blocks</a:t>
            </a:r>
          </a:p>
          <a:p>
            <a:r>
              <a:rPr lang="en-US" dirty="0"/>
              <a:t>When talking about these blocks inside the cache, we  will often refer to them as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With a little bit of luck,  some of the other words in the cache line will be needed shortly</a:t>
            </a:r>
          </a:p>
          <a:p>
            <a:r>
              <a:rPr lang="en-US" dirty="0"/>
              <a:t>Operating this  way is more efficient than fetching individual words because it is faster to fetch k  words all at once than one word k times</a:t>
            </a:r>
          </a:p>
          <a:p>
            <a:endParaRPr lang="en-IN" dirty="0"/>
          </a:p>
        </p:txBody>
      </p:sp>
    </p:spTree>
    <p:extLst>
      <p:ext uri="{BB962C8B-B14F-4D97-AF65-F5344CB8AC3E}">
        <p14:creationId xmlns:p14="http://schemas.microsoft.com/office/powerpoint/2010/main" val="12820079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Nevertheless, 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39571357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7086560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24557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467A-3AF6-876D-466D-1CC73782A224}"/>
              </a:ext>
            </a:extLst>
          </p:cNvPr>
          <p:cNvSpPr>
            <a:spLocks noGrp="1"/>
          </p:cNvSpPr>
          <p:nvPr>
            <p:ph type="title"/>
          </p:nvPr>
        </p:nvSpPr>
        <p:spPr/>
        <p:txBody>
          <a:bodyPr/>
          <a:lstStyle/>
          <a:p>
            <a:r>
              <a:rPr lang="en-IN" dirty="0"/>
              <a:t>Decimal to binary: Mixed number</a:t>
            </a:r>
          </a:p>
        </p:txBody>
      </p:sp>
      <p:sp>
        <p:nvSpPr>
          <p:cNvPr id="3" name="Content Placeholder 2">
            <a:extLst>
              <a:ext uri="{FF2B5EF4-FFF2-40B4-BE49-F238E27FC236}">
                <a16:creationId xmlns:a16="http://schemas.microsoft.com/office/drawing/2014/main" id="{46A170EC-797F-8067-58FA-2674551E1E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9544E4-D59E-23FB-4E7F-683F04AD391A}"/>
              </a:ext>
            </a:extLst>
          </p:cNvPr>
          <p:cNvPicPr>
            <a:picLocks noChangeAspect="1"/>
          </p:cNvPicPr>
          <p:nvPr/>
        </p:nvPicPr>
        <p:blipFill>
          <a:blip r:embed="rId2"/>
          <a:stretch>
            <a:fillRect/>
          </a:stretch>
        </p:blipFill>
        <p:spPr>
          <a:xfrm>
            <a:off x="994662" y="1462770"/>
            <a:ext cx="9618542" cy="5077048"/>
          </a:xfrm>
          <a:prstGeom prst="rect">
            <a:avLst/>
          </a:prstGeom>
        </p:spPr>
      </p:pic>
    </p:spTree>
    <p:extLst>
      <p:ext uri="{BB962C8B-B14F-4D97-AF65-F5344CB8AC3E}">
        <p14:creationId xmlns:p14="http://schemas.microsoft.com/office/powerpoint/2010/main" val="26194380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33990672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or 64 KB in total</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31567481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1</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lstStyle/>
          <a:p>
            <a:r>
              <a:rPr lang="en-US" dirty="0"/>
              <a:t>For storing and  retrieving data from the cache, the address is broken into four components:</a:t>
            </a:r>
          </a:p>
          <a:p>
            <a:pPr marL="514350" indent="-514350">
              <a:buAutoNum type="arabicPeriod"/>
            </a:pPr>
            <a:r>
              <a:rPr lang="en-US" dirty="0"/>
              <a:t>The TAG field corresponds to the Tag bits stored in a cache entry.  </a:t>
            </a:r>
          </a:p>
          <a:p>
            <a:pPr marL="514350" indent="-514350">
              <a:buAutoNum type="arabicPeriod"/>
            </a:pPr>
            <a:r>
              <a:rPr lang="en-US" dirty="0"/>
              <a:t>The LINE field indicates which cache entry holds the corresponding  data, if they are present.  </a:t>
            </a:r>
          </a:p>
          <a:p>
            <a:pPr marL="514350" indent="-514350">
              <a:buAutoNum type="arabicPeriod"/>
            </a:pPr>
            <a:r>
              <a:rPr lang="en-US" dirty="0"/>
              <a:t>The WORD field tells which word within a line is referenced.  </a:t>
            </a:r>
          </a:p>
          <a:p>
            <a:pPr marL="514350" indent="-514350">
              <a:buAutoNum type="arabicPeriod"/>
            </a:pPr>
            <a:r>
              <a:rPr lang="en-US" dirty="0"/>
              <a:t>The BYTE field is usually not used, but if only a single byte is requested, it tells which byte within the word is needed. For a cache  supplying only 32-bit words, this field will always be 0. </a:t>
            </a:r>
          </a:p>
          <a:p>
            <a:endParaRPr lang="en-IN" dirty="0"/>
          </a:p>
        </p:txBody>
      </p:sp>
    </p:spTree>
    <p:extLst>
      <p:ext uri="{BB962C8B-B14F-4D97-AF65-F5344CB8AC3E}">
        <p14:creationId xmlns:p14="http://schemas.microsoft.com/office/powerpoint/2010/main" val="272898781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70000" lnSpcReduction="20000"/>
          </a:bodyPr>
          <a:lstStyle/>
          <a:p>
            <a:r>
              <a:rPr lang="en-US" dirty="0"/>
              <a:t>When the CPU produces a memory address, the hardware extracts the 11 LINE  bits from the address and uses these to index into the cache to find one of the 2048  entries</a:t>
            </a:r>
          </a:p>
          <a:p>
            <a:r>
              <a:rPr lang="en-US" dirty="0"/>
              <a:t>If that entry is valid, the TAG field of the memory address and the Tag field  in cache entry are compared</a:t>
            </a:r>
          </a:p>
          <a:p>
            <a:r>
              <a:rPr lang="en-US" dirty="0"/>
              <a:t>If they agree, the cache entry holds the word being  requested, a situation called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16746195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AE2A-485E-1FF8-DD01-7F698003743A}"/>
              </a:ext>
            </a:extLst>
          </p:cNvPr>
          <p:cNvSpPr>
            <a:spLocks noGrp="1"/>
          </p:cNvSpPr>
          <p:nvPr>
            <p:ph type="title"/>
          </p:nvPr>
        </p:nvSpPr>
        <p:spPr/>
        <p:txBody>
          <a:bodyPr/>
          <a:lstStyle/>
          <a:p>
            <a:r>
              <a:rPr lang="en-IN" dirty="0"/>
              <a:t>Set-associative Cache</a:t>
            </a:r>
          </a:p>
        </p:txBody>
      </p:sp>
      <p:sp>
        <p:nvSpPr>
          <p:cNvPr id="3" name="Content Placeholder 2">
            <a:extLst>
              <a:ext uri="{FF2B5EF4-FFF2-40B4-BE49-F238E27FC236}">
                <a16:creationId xmlns:a16="http://schemas.microsoft.com/office/drawing/2014/main" id="{1B8C63AA-B3CE-0157-C2FE-9BF2F08FBCC0}"/>
              </a:ext>
            </a:extLst>
          </p:cNvPr>
          <p:cNvSpPr>
            <a:spLocks noGrp="1"/>
          </p:cNvSpPr>
          <p:nvPr>
            <p:ph idx="1"/>
          </p:nvPr>
        </p:nvSpPr>
        <p:spPr/>
        <p:txBody>
          <a:bodyPr/>
          <a:lstStyle/>
          <a:p>
            <a:r>
              <a:rPr lang="en-US" dirty="0"/>
              <a:t>In the first approach, many different lines in memory compete for the same  cache slots </a:t>
            </a:r>
          </a:p>
          <a:p>
            <a:r>
              <a:rPr lang="en-US" dirty="0"/>
              <a:t>If a program using the cache in our diagram heavily uses words at addresses 0 and at 65,536, there will be constant conflicts, with each reference potentially evicting the other one from the cache</a:t>
            </a:r>
          </a:p>
          <a:p>
            <a:r>
              <a:rPr lang="en-US" dirty="0"/>
              <a:t>A solution is to allow two or more  lines in each cache entry</a:t>
            </a:r>
          </a:p>
          <a:p>
            <a:r>
              <a:rPr lang="en-US" dirty="0"/>
              <a:t>A cache with n possible entries for each address is called  an </a:t>
            </a:r>
            <a:r>
              <a:rPr lang="en-US" b="1" dirty="0"/>
              <a:t>n-way set-associative cache</a:t>
            </a:r>
          </a:p>
          <a:p>
            <a:r>
              <a:rPr lang="en-IN" dirty="0"/>
              <a:t>Example: 4-way set-associative cache on the next slide</a:t>
            </a:r>
          </a:p>
        </p:txBody>
      </p:sp>
    </p:spTree>
    <p:extLst>
      <p:ext uri="{BB962C8B-B14F-4D97-AF65-F5344CB8AC3E}">
        <p14:creationId xmlns:p14="http://schemas.microsoft.com/office/powerpoint/2010/main" val="28285964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307-05A2-4722-A133-3C94583F2CC3}"/>
              </a:ext>
            </a:extLst>
          </p:cNvPr>
          <p:cNvSpPr>
            <a:spLocks noGrp="1"/>
          </p:cNvSpPr>
          <p:nvPr>
            <p:ph type="title"/>
          </p:nvPr>
        </p:nvSpPr>
        <p:spPr/>
        <p:txBody>
          <a:bodyPr/>
          <a:lstStyle/>
          <a:p>
            <a:r>
              <a:rPr lang="en-IN" dirty="0"/>
              <a:t>4-way set-associative cache</a:t>
            </a:r>
          </a:p>
        </p:txBody>
      </p:sp>
      <p:sp>
        <p:nvSpPr>
          <p:cNvPr id="3" name="Content Placeholder 2">
            <a:extLst>
              <a:ext uri="{FF2B5EF4-FFF2-40B4-BE49-F238E27FC236}">
                <a16:creationId xmlns:a16="http://schemas.microsoft.com/office/drawing/2014/main" id="{7D114B8B-C0D1-5E5D-977F-C4FAE9E5217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53AE49-913D-8D77-EAF9-36CD9AD155EB}"/>
              </a:ext>
            </a:extLst>
          </p:cNvPr>
          <p:cNvPicPr>
            <a:picLocks noChangeAspect="1"/>
          </p:cNvPicPr>
          <p:nvPr/>
        </p:nvPicPr>
        <p:blipFill>
          <a:blip r:embed="rId2"/>
          <a:stretch>
            <a:fillRect/>
          </a:stretch>
        </p:blipFill>
        <p:spPr>
          <a:xfrm>
            <a:off x="1570815" y="1922718"/>
            <a:ext cx="9050369" cy="4389182"/>
          </a:xfrm>
          <a:prstGeom prst="rect">
            <a:avLst/>
          </a:prstGeom>
        </p:spPr>
      </p:pic>
    </p:spTree>
    <p:extLst>
      <p:ext uri="{BB962C8B-B14F-4D97-AF65-F5344CB8AC3E}">
        <p14:creationId xmlns:p14="http://schemas.microsoft.com/office/powerpoint/2010/main" val="3227379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fontScale="92500" lnSpcReduction="10000"/>
          </a:bodyPr>
          <a:lstStyle/>
          <a:p>
            <a:r>
              <a:rPr lang="en-US" dirty="0"/>
              <a:t>The use of a set-associative cache presents the designer with a choice</a:t>
            </a:r>
          </a:p>
          <a:p>
            <a:r>
              <a:rPr lang="en-US" dirty="0"/>
              <a:t>When a  new entry is to be brought into the cache, which of the present items should be discarded? </a:t>
            </a:r>
          </a:p>
          <a:p>
            <a:r>
              <a:rPr lang="en-US" dirty="0"/>
              <a:t>The optimal decision, of course, requires a peek into the future, but a  pretty good algorithm for most purposes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a:p>
            <a:endParaRPr lang="en-IN" dirty="0"/>
          </a:p>
        </p:txBody>
      </p:sp>
    </p:spTree>
    <p:extLst>
      <p:ext uri="{BB962C8B-B14F-4D97-AF65-F5344CB8AC3E}">
        <p14:creationId xmlns:p14="http://schemas.microsoft.com/office/powerpoint/2010/main" val="29341869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29719179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15269876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1336522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7C8F-1B16-6A8E-2011-8B187CA7D59D}"/>
              </a:ext>
            </a:extLst>
          </p:cNvPr>
          <p:cNvSpPr>
            <a:spLocks noGrp="1"/>
          </p:cNvSpPr>
          <p:nvPr>
            <p:ph type="title"/>
          </p:nvPr>
        </p:nvSpPr>
        <p:spPr/>
        <p:txBody>
          <a:bodyPr/>
          <a:lstStyle/>
          <a:p>
            <a:r>
              <a:rPr lang="en-IN" dirty="0"/>
              <a:t>Octal to decimal</a:t>
            </a:r>
          </a:p>
        </p:txBody>
      </p:sp>
      <p:sp>
        <p:nvSpPr>
          <p:cNvPr id="3" name="Content Placeholder 2">
            <a:extLst>
              <a:ext uri="{FF2B5EF4-FFF2-40B4-BE49-F238E27FC236}">
                <a16:creationId xmlns:a16="http://schemas.microsoft.com/office/drawing/2014/main" id="{D677070C-393E-386E-9337-2A0E5B6A2B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EC26169-9EC9-1FE8-87F1-68A2B7D15EC3}"/>
              </a:ext>
            </a:extLst>
          </p:cNvPr>
          <p:cNvPicPr>
            <a:picLocks noChangeAspect="1"/>
          </p:cNvPicPr>
          <p:nvPr/>
        </p:nvPicPr>
        <p:blipFill>
          <a:blip r:embed="rId2"/>
          <a:stretch>
            <a:fillRect/>
          </a:stretch>
        </p:blipFill>
        <p:spPr>
          <a:xfrm>
            <a:off x="515019" y="1825625"/>
            <a:ext cx="11161961" cy="3364377"/>
          </a:xfrm>
          <a:prstGeom prst="rect">
            <a:avLst/>
          </a:prstGeom>
        </p:spPr>
      </p:pic>
    </p:spTree>
    <p:extLst>
      <p:ext uri="{BB962C8B-B14F-4D97-AF65-F5344CB8AC3E}">
        <p14:creationId xmlns:p14="http://schemas.microsoft.com/office/powerpoint/2010/main" val="306648993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3602360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2188505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317552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24895651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18860232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18546340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a 12-digit PRN number for students, but the actual number of students is only 999. Then 9 digits in the PRN number are not of any use</a:t>
            </a:r>
          </a:p>
          <a:p>
            <a:r>
              <a:rPr lang="en-IN" dirty="0"/>
              <a:t>Let us take a similar example for computer memory</a:t>
            </a:r>
          </a:p>
        </p:txBody>
      </p:sp>
    </p:spTree>
    <p:extLst>
      <p:ext uri="{BB962C8B-B14F-4D97-AF65-F5344CB8AC3E}">
        <p14:creationId xmlns:p14="http://schemas.microsoft.com/office/powerpoint/2010/main" val="19322779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Coming back to the computer memory example, because the addresses are 16-bit, the actual </a:t>
            </a:r>
            <a:r>
              <a:rPr lang="en-IN" i="1" dirty="0"/>
              <a:t>addressable</a:t>
            </a:r>
            <a:r>
              <a:rPr lang="en-IN" dirty="0"/>
              <a:t> addresses (2</a:t>
            </a:r>
            <a:r>
              <a:rPr lang="en-IN" baseline="30000" dirty="0"/>
              <a:t>16</a:t>
            </a:r>
            <a:r>
              <a:rPr lang="en-IN" dirty="0"/>
              <a:t>) are 65,536</a:t>
            </a:r>
          </a:p>
          <a:p>
            <a:endParaRPr lang="en-IN" dirty="0"/>
          </a:p>
          <a:p>
            <a:endParaRPr lang="en-IN" dirty="0"/>
          </a:p>
          <a:p>
            <a:endParaRPr lang="en-IN" dirty="0"/>
          </a:p>
          <a:p>
            <a:endParaRPr lang="en-IN" dirty="0"/>
          </a:p>
          <a:p>
            <a:r>
              <a:rPr lang="en-IN" dirty="0"/>
              <a:t>However, because the actual memory locations are 0 to 4095, memory addresses from 4096 to 65,535 are useless for us</a:t>
            </a:r>
          </a:p>
          <a:p>
            <a:endParaRPr lang="en-IN" dirty="0"/>
          </a:p>
          <a:p>
            <a:endParaRPr lang="en-IN" dirty="0"/>
          </a:p>
        </p:txBody>
      </p:sp>
      <p:graphicFrame>
        <p:nvGraphicFramePr>
          <p:cNvPr id="4" name="Table 4">
            <a:extLst>
              <a:ext uri="{FF2B5EF4-FFF2-40B4-BE49-F238E27FC236}">
                <a16:creationId xmlns:a16="http://schemas.microsoft.com/office/drawing/2014/main" id="{4EDD6003-2A68-55DF-8573-935D8A8BA1D2}"/>
              </a:ext>
            </a:extLst>
          </p:cNvPr>
          <p:cNvGraphicFramePr>
            <a:graphicFrameLocks noGrp="1"/>
          </p:cNvGraphicFramePr>
          <p:nvPr>
            <p:extLst>
              <p:ext uri="{D42A27DB-BD31-4B8C-83A1-F6EECF244321}">
                <p14:modId xmlns:p14="http://schemas.microsoft.com/office/powerpoint/2010/main" val="4274173405"/>
              </p:ext>
            </p:extLst>
          </p:nvPr>
        </p:nvGraphicFramePr>
        <p:xfrm>
          <a:off x="1261438" y="3074194"/>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24245490"/>
                    </a:ext>
                  </a:extLst>
                </a:gridCol>
                <a:gridCol w="4064000">
                  <a:extLst>
                    <a:ext uri="{9D8B030D-6E8A-4147-A177-3AD203B41FA5}">
                      <a16:colId xmlns:a16="http://schemas.microsoft.com/office/drawing/2014/main" val="4047900734"/>
                    </a:ext>
                  </a:extLst>
                </a:gridCol>
              </a:tblGrid>
              <a:tr h="370840">
                <a:tc>
                  <a:txBody>
                    <a:bodyPr/>
                    <a:lstStyle/>
                    <a:p>
                      <a:r>
                        <a:rPr lang="en-IN" dirty="0"/>
                        <a:t>Binary memory address</a:t>
                      </a:r>
                    </a:p>
                  </a:txBody>
                  <a:tcPr/>
                </a:tc>
                <a:tc>
                  <a:txBody>
                    <a:bodyPr/>
                    <a:lstStyle/>
                    <a:p>
                      <a:r>
                        <a:rPr lang="en-IN" dirty="0"/>
                        <a:t>Decimal memory address</a:t>
                      </a:r>
                    </a:p>
                  </a:txBody>
                  <a:tcPr/>
                </a:tc>
                <a:extLst>
                  <a:ext uri="{0D108BD9-81ED-4DB2-BD59-A6C34878D82A}">
                    <a16:rowId xmlns:a16="http://schemas.microsoft.com/office/drawing/2014/main" val="1485609359"/>
                  </a:ext>
                </a:extLst>
              </a:tr>
              <a:tr h="370840">
                <a:tc>
                  <a:txBody>
                    <a:bodyPr/>
                    <a:lstStyle/>
                    <a:p>
                      <a:r>
                        <a:rPr lang="en-IN" dirty="0"/>
                        <a:t>0000000000000000 (16 times 0)</a:t>
                      </a:r>
                    </a:p>
                  </a:txBody>
                  <a:tcPr/>
                </a:tc>
                <a:tc>
                  <a:txBody>
                    <a:bodyPr/>
                    <a:lstStyle/>
                    <a:p>
                      <a:r>
                        <a:rPr lang="en-IN" dirty="0"/>
                        <a:t>0</a:t>
                      </a:r>
                    </a:p>
                  </a:txBody>
                  <a:tcPr/>
                </a:tc>
                <a:extLst>
                  <a:ext uri="{0D108BD9-81ED-4DB2-BD59-A6C34878D82A}">
                    <a16:rowId xmlns:a16="http://schemas.microsoft.com/office/drawing/2014/main" val="3510116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0000000000000001 (15 times 0 and a 1)</a:t>
                      </a:r>
                    </a:p>
                  </a:txBody>
                  <a:tcPr/>
                </a:tc>
                <a:tc>
                  <a:txBody>
                    <a:bodyPr/>
                    <a:lstStyle/>
                    <a:p>
                      <a:r>
                        <a:rPr lang="en-IN" dirty="0"/>
                        <a:t>1</a:t>
                      </a:r>
                    </a:p>
                  </a:txBody>
                  <a:tcPr/>
                </a:tc>
                <a:extLst>
                  <a:ext uri="{0D108BD9-81ED-4DB2-BD59-A6C34878D82A}">
                    <a16:rowId xmlns:a16="http://schemas.microsoft.com/office/drawing/2014/main" val="1788878843"/>
                  </a:ext>
                </a:extLst>
              </a:tr>
              <a:tr h="370840">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3927868125"/>
                  </a:ext>
                </a:extLst>
              </a:tr>
              <a:tr h="370840">
                <a:tc>
                  <a:txBody>
                    <a:bodyPr/>
                    <a:lstStyle/>
                    <a:p>
                      <a:r>
                        <a:rPr lang="en-IN" dirty="0"/>
                        <a:t>1111111111111111 (16 times 1)</a:t>
                      </a:r>
                    </a:p>
                  </a:txBody>
                  <a:tcPr/>
                </a:tc>
                <a:tc>
                  <a:txBody>
                    <a:bodyPr/>
                    <a:lstStyle/>
                    <a:p>
                      <a:r>
                        <a:rPr lang="en-IN" dirty="0"/>
                        <a:t>65,535</a:t>
                      </a:r>
                    </a:p>
                  </a:txBody>
                  <a:tcPr/>
                </a:tc>
                <a:extLst>
                  <a:ext uri="{0D108BD9-81ED-4DB2-BD59-A6C34878D82A}">
                    <a16:rowId xmlns:a16="http://schemas.microsoft.com/office/drawing/2014/main" val="3066325938"/>
                  </a:ext>
                </a:extLst>
              </a:tr>
            </a:tbl>
          </a:graphicData>
        </a:graphic>
      </p:graphicFrame>
    </p:spTree>
    <p:extLst>
      <p:ext uri="{BB962C8B-B14F-4D97-AF65-F5344CB8AC3E}">
        <p14:creationId xmlns:p14="http://schemas.microsoft.com/office/powerpoint/2010/main" val="12638908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49302417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2452676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19840-04BA-CF0F-28E0-9EAD3B94B4F1}"/>
              </a:ext>
            </a:extLst>
          </p:cNvPr>
          <p:cNvSpPr>
            <a:spLocks noGrp="1"/>
          </p:cNvSpPr>
          <p:nvPr>
            <p:ph type="title"/>
          </p:nvPr>
        </p:nvSpPr>
        <p:spPr/>
        <p:txBody>
          <a:bodyPr/>
          <a:lstStyle/>
          <a:p>
            <a:r>
              <a:rPr lang="en-IN" dirty="0"/>
              <a:t>Decimal to octal with fractions</a:t>
            </a:r>
          </a:p>
        </p:txBody>
      </p:sp>
      <p:sp>
        <p:nvSpPr>
          <p:cNvPr id="3" name="Content Placeholder 2">
            <a:extLst>
              <a:ext uri="{FF2B5EF4-FFF2-40B4-BE49-F238E27FC236}">
                <a16:creationId xmlns:a16="http://schemas.microsoft.com/office/drawing/2014/main" id="{8142ADA4-99E2-45CD-463E-C67B8DAC800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43951E9-E05F-A792-802F-CE64D27B1054}"/>
              </a:ext>
            </a:extLst>
          </p:cNvPr>
          <p:cNvPicPr>
            <a:picLocks noChangeAspect="1"/>
          </p:cNvPicPr>
          <p:nvPr/>
        </p:nvPicPr>
        <p:blipFill>
          <a:blip r:embed="rId2"/>
          <a:stretch>
            <a:fillRect/>
          </a:stretch>
        </p:blipFill>
        <p:spPr>
          <a:xfrm>
            <a:off x="952817" y="2317411"/>
            <a:ext cx="9797746" cy="2747748"/>
          </a:xfrm>
          <a:prstGeom prst="rect">
            <a:avLst/>
          </a:prstGeom>
        </p:spPr>
      </p:pic>
    </p:spTree>
    <p:extLst>
      <p:ext uri="{BB962C8B-B14F-4D97-AF65-F5344CB8AC3E}">
        <p14:creationId xmlns:p14="http://schemas.microsoft.com/office/powerpoint/2010/main" val="337397354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fontScale="92500" lnSpcReduction="20000"/>
          </a:bodyPr>
          <a:lstStyle/>
          <a:p>
            <a:r>
              <a:rPr lang="en-US" dirty="0"/>
              <a:t>On a machine that lacks virtual memory, the program  would cause an error trap that would print a suitably rude message, for example:  ‘‘Nonexistent memory referenced,’’ and terminate the program</a:t>
            </a:r>
          </a:p>
          <a:p>
            <a:r>
              <a:rPr lang="en-US" dirty="0"/>
              <a:t>On a machine with  virtual memory, the following sequence of steps would occur:</a:t>
            </a:r>
          </a:p>
          <a:p>
            <a:pPr marL="971550" lvl="1" indent="-514350">
              <a:buFont typeface="+mj-lt"/>
              <a:buAutoNum type="arabicPeriod"/>
            </a:pPr>
            <a:r>
              <a:rPr lang="en-US" dirty="0"/>
              <a:t>The contents of main memory would be saved on disk</a:t>
            </a:r>
          </a:p>
          <a:p>
            <a:pPr marL="971550" lvl="1" indent="-514350">
              <a:buFont typeface="+mj-lt"/>
              <a:buAutoNum type="arabicPeriod"/>
            </a:pPr>
            <a:r>
              <a:rPr lang="en-US" dirty="0"/>
              <a:t>Words 8192 to 12287 would be located on disk</a:t>
            </a:r>
          </a:p>
          <a:p>
            <a:pPr marL="971550" lvl="1" indent="-514350">
              <a:buFont typeface="+mj-lt"/>
              <a:buAutoNum type="arabicPeriod"/>
            </a:pPr>
            <a:r>
              <a:rPr lang="en-US" dirty="0"/>
              <a:t>Words 8192 to 12287 would be loaded into main memory.</a:t>
            </a:r>
          </a:p>
          <a:p>
            <a:pPr marL="971550" lvl="1" indent="-514350">
              <a:buFont typeface="+mj-lt"/>
              <a:buAutoNum type="arabicPeriod"/>
            </a:pPr>
            <a:r>
              <a:rPr lang="en-US" dirty="0"/>
              <a:t>The address map would be changed to map addresses 8192 to 12287  onto memory locations 0 to 4095</a:t>
            </a:r>
          </a:p>
          <a:p>
            <a:pPr marL="971550" lvl="1"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15931268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fontScale="92500" lnSpcReduction="20000"/>
          </a:bodyPr>
          <a:lstStyle/>
          <a:p>
            <a:r>
              <a:rPr lang="en-US" dirty="0"/>
              <a:t>The addresses that the program can refer to the </a:t>
            </a:r>
            <a:r>
              <a:rPr lang="en-US" b="1" dirty="0"/>
              <a:t>virtual address space</a:t>
            </a:r>
            <a:r>
              <a:rPr lang="en-US" dirty="0"/>
              <a:t>, and the actual, hardwired (physical) memory locations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Key idea: Programs are written just as though there were enough main memory for the  whole virtual address space, even though that is not the case. Programs may load  from, or store into, any word in the virtual address space, or branch to any instruction located anywhere within the virtual address space, without regard to the fact  that there really is not enough physical memory. In fact, the programmer can write  programs without even being aware that virtual memory exists. The computer just  looks as if it has a big memory.</a:t>
            </a:r>
          </a:p>
          <a:p>
            <a:endParaRPr lang="en-US" dirty="0"/>
          </a:p>
          <a:p>
            <a:endParaRPr lang="en-IN" dirty="0"/>
          </a:p>
        </p:txBody>
      </p:sp>
    </p:spTree>
    <p:extLst>
      <p:ext uri="{BB962C8B-B14F-4D97-AF65-F5344CB8AC3E}">
        <p14:creationId xmlns:p14="http://schemas.microsoft.com/office/powerpoint/2010/main" val="28423109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6453-9F15-D4A8-5BCB-241070B76AEB}"/>
              </a:ext>
            </a:extLst>
          </p:cNvPr>
          <p:cNvSpPr>
            <a:spLocks noGrp="1"/>
          </p:cNvSpPr>
          <p:nvPr>
            <p:ph type="title"/>
          </p:nvPr>
        </p:nvSpPr>
        <p:spPr/>
        <p:txBody>
          <a:bodyPr/>
          <a:lstStyle/>
          <a:p>
            <a:r>
              <a:rPr lang="en-IN" dirty="0"/>
              <a:t>Paging implementation</a:t>
            </a:r>
          </a:p>
        </p:txBody>
      </p:sp>
      <p:sp>
        <p:nvSpPr>
          <p:cNvPr id="3" name="Content Placeholder 2">
            <a:extLst>
              <a:ext uri="{FF2B5EF4-FFF2-40B4-BE49-F238E27FC236}">
                <a16:creationId xmlns:a16="http://schemas.microsoft.com/office/drawing/2014/main" id="{D14945C7-DC9F-8825-B199-9106694B64AB}"/>
              </a:ext>
            </a:extLst>
          </p:cNvPr>
          <p:cNvSpPr>
            <a:spLocks noGrp="1"/>
          </p:cNvSpPr>
          <p:nvPr>
            <p:ph idx="1"/>
          </p:nvPr>
        </p:nvSpPr>
        <p:spPr/>
        <p:txBody>
          <a:bodyPr>
            <a:normAutofit fontScale="92500"/>
          </a:bodyPr>
          <a:lstStyle/>
          <a:p>
            <a:r>
              <a:rPr lang="en-US" dirty="0"/>
              <a:t>The virtual address space is broken up into a number of equal-sized pages</a:t>
            </a:r>
          </a:p>
          <a:p>
            <a:r>
              <a:rPr lang="en-US" dirty="0"/>
              <a:t>Page sizes ranging from 512 to 64 KB per page are common at present, although  sizes as large as 4 MB are used occasionally</a:t>
            </a:r>
          </a:p>
          <a:p>
            <a:r>
              <a:rPr lang="en-US" dirty="0"/>
              <a:t>The page size is always a power of 2,  for example, 2</a:t>
            </a:r>
            <a:r>
              <a:rPr lang="en-US" baseline="30000" dirty="0"/>
              <a:t>k</a:t>
            </a:r>
            <a:r>
              <a:rPr lang="en-US" dirty="0"/>
              <a:t>, so that all the addresses can be represented in k bits</a:t>
            </a:r>
          </a:p>
          <a:p>
            <a:r>
              <a:rPr lang="en-US" dirty="0"/>
              <a:t>The physical address space is broken up into pieces in a similar way, each piece being the same  size as a page, so that each piece of main memory is capable of holding exactly  one page</a:t>
            </a:r>
          </a:p>
          <a:p>
            <a:r>
              <a:rPr lang="en-US" dirty="0"/>
              <a:t>These pieces of main memory into which the pages go are called </a:t>
            </a:r>
            <a:r>
              <a:rPr lang="en-US" b="1" dirty="0"/>
              <a:t>page  frames</a:t>
            </a:r>
            <a:endParaRPr lang="en-IN" b="1" dirty="0"/>
          </a:p>
        </p:txBody>
      </p:sp>
    </p:spTree>
    <p:extLst>
      <p:ext uri="{BB962C8B-B14F-4D97-AF65-F5344CB8AC3E}">
        <p14:creationId xmlns:p14="http://schemas.microsoft.com/office/powerpoint/2010/main" val="29699162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34115675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C3B8-5691-904B-88DC-200F5715B7B4}"/>
              </a:ext>
            </a:extLst>
          </p:cNvPr>
          <p:cNvSpPr>
            <a:spLocks noGrp="1"/>
          </p:cNvSpPr>
          <p:nvPr>
            <p:ph type="title"/>
          </p:nvPr>
        </p:nvSpPr>
        <p:spPr/>
        <p:txBody>
          <a:bodyPr/>
          <a:lstStyle/>
          <a:p>
            <a:r>
              <a:rPr lang="en-IN" dirty="0"/>
              <a:t>Memory Management Unit (MMU)</a:t>
            </a:r>
          </a:p>
        </p:txBody>
      </p:sp>
      <p:sp>
        <p:nvSpPr>
          <p:cNvPr id="3" name="Content Placeholder 2">
            <a:extLst>
              <a:ext uri="{FF2B5EF4-FFF2-40B4-BE49-F238E27FC236}">
                <a16:creationId xmlns:a16="http://schemas.microsoft.com/office/drawing/2014/main" id="{318F6462-8FFC-9CF9-5300-BAA21226BD38}"/>
              </a:ext>
            </a:extLst>
          </p:cNvPr>
          <p:cNvSpPr>
            <a:spLocks noGrp="1"/>
          </p:cNvSpPr>
          <p:nvPr>
            <p:ph idx="1"/>
          </p:nvPr>
        </p:nvSpPr>
        <p:spPr/>
        <p:txBody>
          <a:bodyPr/>
          <a:lstStyle/>
          <a:p>
            <a:r>
              <a:rPr lang="en-US" dirty="0"/>
              <a:t>Every  computer with virtual memory has a device called MMU for doing the virtual-to-physical address mapping</a:t>
            </a:r>
          </a:p>
          <a:p>
            <a:r>
              <a:rPr lang="en-US" dirty="0"/>
              <a:t>It uses </a:t>
            </a:r>
            <a:r>
              <a:rPr lang="en-US" b="1" dirty="0"/>
              <a:t>page tables</a:t>
            </a:r>
            <a:r>
              <a:rPr lang="en-US" dirty="0"/>
              <a:t>, as discussed next</a:t>
            </a:r>
            <a:endParaRPr lang="en-IN" b="1" dirty="0"/>
          </a:p>
        </p:txBody>
      </p:sp>
    </p:spTree>
    <p:extLst>
      <p:ext uri="{BB962C8B-B14F-4D97-AF65-F5344CB8AC3E}">
        <p14:creationId xmlns:p14="http://schemas.microsoft.com/office/powerpoint/2010/main" val="130761675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16C1-0EB8-FD86-08B5-60184172C062}"/>
              </a:ext>
            </a:extLst>
          </p:cNvPr>
          <p:cNvSpPr>
            <a:spLocks noGrp="1"/>
          </p:cNvSpPr>
          <p:nvPr>
            <p:ph type="title"/>
          </p:nvPr>
        </p:nvSpPr>
        <p:spPr>
          <a:xfrm>
            <a:off x="838200" y="365126"/>
            <a:ext cx="10515600" cy="765032"/>
          </a:xfrm>
        </p:spPr>
        <p:txBody>
          <a:bodyPr>
            <a:normAutofit fontScale="90000"/>
          </a:bodyPr>
          <a:lstStyle/>
          <a:p>
            <a:r>
              <a:rPr lang="en-IN" dirty="0"/>
              <a:t>Virtual to physical address translation</a:t>
            </a:r>
            <a:br>
              <a:rPr lang="en-IN" dirty="0"/>
            </a:br>
            <a:endParaRPr lang="en-IN" dirty="0"/>
          </a:p>
        </p:txBody>
      </p:sp>
      <p:sp>
        <p:nvSpPr>
          <p:cNvPr id="4" name="Content Placeholder 3">
            <a:extLst>
              <a:ext uri="{FF2B5EF4-FFF2-40B4-BE49-F238E27FC236}">
                <a16:creationId xmlns:a16="http://schemas.microsoft.com/office/drawing/2014/main" id="{55796A8B-0C2E-4F53-16BD-E0ED50EE301F}"/>
              </a:ext>
            </a:extLst>
          </p:cNvPr>
          <p:cNvSpPr>
            <a:spLocks noGrp="1"/>
          </p:cNvSpPr>
          <p:nvPr>
            <p:ph sz="half" idx="1"/>
          </p:nvPr>
        </p:nvSpPr>
        <p:spPr/>
        <p:txBody>
          <a:bodyPr/>
          <a:lstStyle/>
          <a:p>
            <a:endParaRPr lang="en-IN"/>
          </a:p>
        </p:txBody>
      </p:sp>
      <p:sp>
        <p:nvSpPr>
          <p:cNvPr id="6" name="Content Placeholder 5">
            <a:extLst>
              <a:ext uri="{FF2B5EF4-FFF2-40B4-BE49-F238E27FC236}">
                <a16:creationId xmlns:a16="http://schemas.microsoft.com/office/drawing/2014/main" id="{A27496B4-419B-65CF-3670-A432D61C160D}"/>
              </a:ext>
            </a:extLst>
          </p:cNvPr>
          <p:cNvSpPr>
            <a:spLocks noGrp="1"/>
          </p:cNvSpPr>
          <p:nvPr>
            <p:ph sz="half" idx="2"/>
          </p:nvPr>
        </p:nvSpPr>
        <p:spPr/>
        <p:txBody>
          <a:bodyPr/>
          <a:lstStyle/>
          <a:p>
            <a:r>
              <a:rPr lang="en-IN" dirty="0"/>
              <a:t>Here, virtual address is 32-bit, physical address is 15-bit</a:t>
            </a:r>
          </a:p>
          <a:p>
            <a:r>
              <a:rPr lang="en-IN" dirty="0"/>
              <a:t>A program refers to the virtual address</a:t>
            </a:r>
          </a:p>
          <a:p>
            <a:r>
              <a:rPr lang="en-IN" dirty="0"/>
              <a:t>A </a:t>
            </a:r>
            <a:r>
              <a:rPr lang="en-IN" b="1" dirty="0"/>
              <a:t>page table</a:t>
            </a:r>
            <a:r>
              <a:rPr lang="en-IN" dirty="0"/>
              <a:t> is used to map the binary virtual address </a:t>
            </a:r>
            <a:r>
              <a:rPr lang="en-IN" sz="2000" dirty="0"/>
              <a:t>(</a:t>
            </a:r>
            <a:r>
              <a:rPr lang="en-IN" sz="2000" dirty="0">
                <a:highlight>
                  <a:srgbClr val="FFFF00"/>
                </a:highlight>
              </a:rPr>
              <a:t>00000000000000000011</a:t>
            </a:r>
            <a:r>
              <a:rPr lang="en-IN" sz="2000" dirty="0"/>
              <a:t>:</a:t>
            </a:r>
            <a:r>
              <a:rPr lang="en-IN" sz="2000" dirty="0">
                <a:highlight>
                  <a:srgbClr val="00FF00"/>
                </a:highlight>
              </a:rPr>
              <a:t>000000010110</a:t>
            </a:r>
            <a:r>
              <a:rPr lang="en-IN" sz="2000" dirty="0"/>
              <a:t>)</a:t>
            </a:r>
            <a:r>
              <a:rPr lang="en-IN" dirty="0"/>
              <a:t> </a:t>
            </a:r>
          </a:p>
          <a:p>
            <a:r>
              <a:rPr lang="en-IN" dirty="0"/>
              <a:t>to the binary physical address</a:t>
            </a:r>
          </a:p>
          <a:p>
            <a:pPr marL="0" indent="0">
              <a:buNone/>
            </a:pPr>
            <a:r>
              <a:rPr lang="en-IN" dirty="0"/>
              <a:t> (</a:t>
            </a:r>
            <a:r>
              <a:rPr lang="en-IN" dirty="0">
                <a:highlight>
                  <a:srgbClr val="FFFF00"/>
                </a:highlight>
              </a:rPr>
              <a:t>110</a:t>
            </a:r>
            <a:r>
              <a:rPr lang="en-IN" dirty="0"/>
              <a:t>:</a:t>
            </a:r>
            <a:r>
              <a:rPr lang="en-IN" dirty="0">
                <a:highlight>
                  <a:srgbClr val="00FF00"/>
                </a:highlight>
              </a:rPr>
              <a:t>000000010110</a:t>
            </a:r>
            <a:r>
              <a:rPr lang="en-IN" dirty="0"/>
              <a:t>)</a:t>
            </a:r>
          </a:p>
        </p:txBody>
      </p:sp>
      <p:pic>
        <p:nvPicPr>
          <p:cNvPr id="5" name="Picture 4">
            <a:extLst>
              <a:ext uri="{FF2B5EF4-FFF2-40B4-BE49-F238E27FC236}">
                <a16:creationId xmlns:a16="http://schemas.microsoft.com/office/drawing/2014/main" id="{11DDCA24-914D-12F9-8DFB-6229DF82FBC1}"/>
              </a:ext>
            </a:extLst>
          </p:cNvPr>
          <p:cNvPicPr>
            <a:picLocks noChangeAspect="1"/>
          </p:cNvPicPr>
          <p:nvPr/>
        </p:nvPicPr>
        <p:blipFill>
          <a:blip r:embed="rId2"/>
          <a:stretch>
            <a:fillRect/>
          </a:stretch>
        </p:blipFill>
        <p:spPr>
          <a:xfrm>
            <a:off x="372244" y="1331955"/>
            <a:ext cx="4281950" cy="5160920"/>
          </a:xfrm>
          <a:prstGeom prst="rect">
            <a:avLst/>
          </a:prstGeom>
        </p:spPr>
      </p:pic>
      <p:cxnSp>
        <p:nvCxnSpPr>
          <p:cNvPr id="8" name="Straight Arrow Connector 7">
            <a:extLst>
              <a:ext uri="{FF2B5EF4-FFF2-40B4-BE49-F238E27FC236}">
                <a16:creationId xmlns:a16="http://schemas.microsoft.com/office/drawing/2014/main" id="{367EAA8A-5D33-875D-1688-20E700C5C724}"/>
              </a:ext>
            </a:extLst>
          </p:cNvPr>
          <p:cNvCxnSpPr/>
          <p:nvPr/>
        </p:nvCxnSpPr>
        <p:spPr>
          <a:xfrm>
            <a:off x="6852863" y="4777483"/>
            <a:ext cx="0" cy="61645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4DB1658F-021E-8BB4-3063-13126A3EB925}"/>
              </a:ext>
            </a:extLst>
          </p:cNvPr>
          <p:cNvCxnSpPr/>
          <p:nvPr/>
        </p:nvCxnSpPr>
        <p:spPr>
          <a:xfrm>
            <a:off x="9255303" y="4777483"/>
            <a:ext cx="0" cy="616450"/>
          </a:xfrm>
          <a:prstGeom prst="straightConnector1">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338018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3EA5-21B6-4531-B1B6-7D5C04A0F64D}"/>
              </a:ext>
            </a:extLst>
          </p:cNvPr>
          <p:cNvSpPr>
            <a:spLocks noGrp="1"/>
          </p:cNvSpPr>
          <p:nvPr>
            <p:ph type="title"/>
          </p:nvPr>
        </p:nvSpPr>
        <p:spPr/>
        <p:txBody>
          <a:bodyPr/>
          <a:lstStyle/>
          <a:p>
            <a:r>
              <a:rPr lang="en-IN" dirty="0"/>
              <a:t>Understanding the MMU operation – 1</a:t>
            </a:r>
          </a:p>
        </p:txBody>
      </p:sp>
      <p:sp>
        <p:nvSpPr>
          <p:cNvPr id="3" name="Content Placeholder 2">
            <a:extLst>
              <a:ext uri="{FF2B5EF4-FFF2-40B4-BE49-F238E27FC236}">
                <a16:creationId xmlns:a16="http://schemas.microsoft.com/office/drawing/2014/main" id="{71EFAB27-5148-8140-66D6-E97E0ECB0599}"/>
              </a:ext>
            </a:extLst>
          </p:cNvPr>
          <p:cNvSpPr>
            <a:spLocks noGrp="1"/>
          </p:cNvSpPr>
          <p:nvPr>
            <p:ph idx="1"/>
          </p:nvPr>
        </p:nvSpPr>
        <p:spPr/>
        <p:txBody>
          <a:bodyPr>
            <a:normAutofit/>
          </a:bodyPr>
          <a:lstStyle/>
          <a:p>
            <a:r>
              <a:rPr lang="en-US" dirty="0"/>
              <a:t>Suppose our MMU maps from a 32-bit virtual address to a 15-bit physical (real) address</a:t>
            </a:r>
          </a:p>
          <a:p>
            <a:r>
              <a:rPr lang="en-US" dirty="0"/>
              <a:t>When the  MMU is presented with a 32-bit virtual address, it separates the address into a  20-bit virtual </a:t>
            </a:r>
            <a:r>
              <a:rPr lang="en-US" b="1" dirty="0"/>
              <a:t>page number </a:t>
            </a:r>
            <a:r>
              <a:rPr lang="en-US" dirty="0"/>
              <a:t>and a 12-bit </a:t>
            </a:r>
            <a:r>
              <a:rPr lang="en-US" b="1" dirty="0"/>
              <a:t>offset </a:t>
            </a:r>
            <a:r>
              <a:rPr lang="en-US" dirty="0"/>
              <a:t>within the page (because the pages  in our example are 4K)</a:t>
            </a:r>
          </a:p>
          <a:p>
            <a:pPr lvl="1"/>
            <a:r>
              <a:rPr lang="en-US" dirty="0"/>
              <a:t>Note: 2</a:t>
            </a:r>
            <a:r>
              <a:rPr lang="en-US" baseline="30000" dirty="0"/>
              <a:t>12</a:t>
            </a:r>
            <a:r>
              <a:rPr lang="en-US" dirty="0"/>
              <a:t> = 4096 i.e. 4K, so each virtual page has 4096 addressable locations</a:t>
            </a:r>
          </a:p>
          <a:p>
            <a:r>
              <a:rPr lang="en-US" dirty="0"/>
              <a:t>The virtual page number is used as an index into the page  table to find the entry for the page referenced</a:t>
            </a:r>
          </a:p>
          <a:p>
            <a:r>
              <a:rPr lang="en-US" dirty="0"/>
              <a:t>In our example, the virtual page number  is 3, so entry 3 of the page table is selected</a:t>
            </a:r>
            <a:endParaRPr lang="en-IN" dirty="0"/>
          </a:p>
        </p:txBody>
      </p:sp>
    </p:spTree>
    <p:extLst>
      <p:ext uri="{BB962C8B-B14F-4D97-AF65-F5344CB8AC3E}">
        <p14:creationId xmlns:p14="http://schemas.microsoft.com/office/powerpoint/2010/main" val="356405547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3EA5-21B6-4531-B1B6-7D5C04A0F64D}"/>
              </a:ext>
            </a:extLst>
          </p:cNvPr>
          <p:cNvSpPr>
            <a:spLocks noGrp="1"/>
          </p:cNvSpPr>
          <p:nvPr>
            <p:ph type="title"/>
          </p:nvPr>
        </p:nvSpPr>
        <p:spPr/>
        <p:txBody>
          <a:bodyPr/>
          <a:lstStyle/>
          <a:p>
            <a:r>
              <a:rPr lang="en-IN" dirty="0"/>
              <a:t>Understanding the MMU operation – 2</a:t>
            </a:r>
          </a:p>
        </p:txBody>
      </p:sp>
      <p:sp>
        <p:nvSpPr>
          <p:cNvPr id="3" name="Content Placeholder 2">
            <a:extLst>
              <a:ext uri="{FF2B5EF4-FFF2-40B4-BE49-F238E27FC236}">
                <a16:creationId xmlns:a16="http://schemas.microsoft.com/office/drawing/2014/main" id="{71EFAB27-5148-8140-66D6-E97E0ECB0599}"/>
              </a:ext>
            </a:extLst>
          </p:cNvPr>
          <p:cNvSpPr>
            <a:spLocks noGrp="1"/>
          </p:cNvSpPr>
          <p:nvPr>
            <p:ph idx="1"/>
          </p:nvPr>
        </p:nvSpPr>
        <p:spPr/>
        <p:txBody>
          <a:bodyPr>
            <a:normAutofit/>
          </a:bodyPr>
          <a:lstStyle/>
          <a:p>
            <a:r>
              <a:rPr lang="en-US" dirty="0"/>
              <a:t>The first thing the MMU does with the page-table entry is check to see if the  page referenced is currently in main memory</a:t>
            </a:r>
          </a:p>
          <a:p>
            <a:r>
              <a:rPr lang="en-US" dirty="0"/>
              <a:t>After all, with 2</a:t>
            </a:r>
            <a:r>
              <a:rPr lang="en-US" baseline="30000" dirty="0"/>
              <a:t>20</a:t>
            </a:r>
            <a:r>
              <a:rPr lang="en-US" dirty="0"/>
              <a:t> virtual pages and  only eight (physical memory) page frames, not all virtual pages can be in the physical memory at once</a:t>
            </a:r>
          </a:p>
          <a:p>
            <a:r>
              <a:rPr lang="en-US" dirty="0"/>
              <a:t>The MMU  makes this check by examining the present/absent bit in the page-table entry</a:t>
            </a:r>
          </a:p>
          <a:p>
            <a:r>
              <a:rPr lang="en-US" dirty="0"/>
              <a:t>In  our example, the bit is 1, meaning the page is currently in memory</a:t>
            </a:r>
          </a:p>
        </p:txBody>
      </p:sp>
    </p:spTree>
    <p:extLst>
      <p:ext uri="{BB962C8B-B14F-4D97-AF65-F5344CB8AC3E}">
        <p14:creationId xmlns:p14="http://schemas.microsoft.com/office/powerpoint/2010/main" val="29354183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3EA5-21B6-4531-B1B6-7D5C04A0F64D}"/>
              </a:ext>
            </a:extLst>
          </p:cNvPr>
          <p:cNvSpPr>
            <a:spLocks noGrp="1"/>
          </p:cNvSpPr>
          <p:nvPr>
            <p:ph type="title"/>
          </p:nvPr>
        </p:nvSpPr>
        <p:spPr/>
        <p:txBody>
          <a:bodyPr/>
          <a:lstStyle/>
          <a:p>
            <a:r>
              <a:rPr lang="en-IN" dirty="0"/>
              <a:t>Understanding the MMU operation – 3</a:t>
            </a:r>
          </a:p>
        </p:txBody>
      </p:sp>
      <p:sp>
        <p:nvSpPr>
          <p:cNvPr id="3" name="Content Placeholder 2">
            <a:extLst>
              <a:ext uri="{FF2B5EF4-FFF2-40B4-BE49-F238E27FC236}">
                <a16:creationId xmlns:a16="http://schemas.microsoft.com/office/drawing/2014/main" id="{71EFAB27-5148-8140-66D6-E97E0ECB0599}"/>
              </a:ext>
            </a:extLst>
          </p:cNvPr>
          <p:cNvSpPr>
            <a:spLocks noGrp="1"/>
          </p:cNvSpPr>
          <p:nvPr>
            <p:ph idx="1"/>
          </p:nvPr>
        </p:nvSpPr>
        <p:spPr/>
        <p:txBody>
          <a:bodyPr>
            <a:normAutofit fontScale="92500" lnSpcReduction="10000"/>
          </a:bodyPr>
          <a:lstStyle/>
          <a:p>
            <a:r>
              <a:rPr lang="en-US" dirty="0"/>
              <a:t>The next step is to take the page-frame value from the selected entry</a:t>
            </a:r>
          </a:p>
          <a:p>
            <a:r>
              <a:rPr lang="en-US" dirty="0"/>
              <a:t>That is, it will look at the value stored in the virtual page number 011</a:t>
            </a:r>
            <a:r>
              <a:rPr lang="en-US" baseline="-25000" dirty="0"/>
              <a:t>2</a:t>
            </a:r>
            <a:r>
              <a:rPr lang="en-US" dirty="0"/>
              <a:t>, i.e. 3</a:t>
            </a:r>
            <a:r>
              <a:rPr lang="en-US" baseline="-25000" dirty="0"/>
              <a:t>10</a:t>
            </a:r>
          </a:p>
          <a:p>
            <a:r>
              <a:rPr lang="en-US" dirty="0"/>
              <a:t>This value is 110</a:t>
            </a:r>
            <a:r>
              <a:rPr lang="en-US" baseline="-25000" dirty="0"/>
              <a:t>2</a:t>
            </a:r>
            <a:r>
              <a:rPr lang="en-US" dirty="0"/>
              <a:t>, i.e. 6</a:t>
            </a:r>
            <a:r>
              <a:rPr lang="en-US" baseline="-25000" dirty="0"/>
              <a:t>10</a:t>
            </a:r>
          </a:p>
          <a:p>
            <a:r>
              <a:rPr lang="en-US" dirty="0"/>
              <a:t>This means that the physical/real page number is 6</a:t>
            </a:r>
          </a:p>
          <a:p>
            <a:r>
              <a:rPr lang="en-US" dirty="0"/>
              <a:t>So, it copies it in the upper 3 bits of the output register – this is because these 3 bits of the output register are supposed to indicate the physical/real page number</a:t>
            </a:r>
          </a:p>
          <a:p>
            <a:r>
              <a:rPr lang="en-US" dirty="0"/>
              <a:t>Similarly, it will copy the last 12 bits of the virtual page address (i.e. page offset) into the last 12 bits of the output register</a:t>
            </a:r>
          </a:p>
          <a:p>
            <a:r>
              <a:rPr lang="en-US" dirty="0"/>
              <a:t>This 15-bit output address is now sent to cache/memory for lookup</a:t>
            </a:r>
          </a:p>
          <a:p>
            <a:endParaRPr lang="en-IN" dirty="0"/>
          </a:p>
        </p:txBody>
      </p:sp>
      <p:pic>
        <p:nvPicPr>
          <p:cNvPr id="5" name="Picture 4">
            <a:extLst>
              <a:ext uri="{FF2B5EF4-FFF2-40B4-BE49-F238E27FC236}">
                <a16:creationId xmlns:a16="http://schemas.microsoft.com/office/drawing/2014/main" id="{4F724170-CCFF-38A2-1420-02796FDACB03}"/>
              </a:ext>
            </a:extLst>
          </p:cNvPr>
          <p:cNvPicPr>
            <a:picLocks noChangeAspect="1"/>
          </p:cNvPicPr>
          <p:nvPr/>
        </p:nvPicPr>
        <p:blipFill>
          <a:blip r:embed="rId2"/>
          <a:stretch>
            <a:fillRect/>
          </a:stretch>
        </p:blipFill>
        <p:spPr>
          <a:xfrm>
            <a:off x="8555722" y="2733650"/>
            <a:ext cx="1435174" cy="984301"/>
          </a:xfrm>
          <a:prstGeom prst="rect">
            <a:avLst/>
          </a:prstGeom>
        </p:spPr>
      </p:pic>
    </p:spTree>
    <p:extLst>
      <p:ext uri="{BB962C8B-B14F-4D97-AF65-F5344CB8AC3E}">
        <p14:creationId xmlns:p14="http://schemas.microsoft.com/office/powerpoint/2010/main" val="209792928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fontScale="85000" lnSpcReduction="10000"/>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IN" sz="2400" dirty="0"/>
              <a:t>In such a case, the operating system must read in the required page from the disk, enter its new physical memory location in the virtual memory page table and repeat the instruction that caused the page fault</a:t>
            </a:r>
          </a:p>
          <a:p>
            <a:r>
              <a:rPr lang="en-US" sz="2400" dirty="0"/>
              <a:t>Ideally, the set of pages that a program is actively and heavily using, called the  working set, can be kept in memory to reduce page faults</a:t>
            </a:r>
          </a:p>
          <a:p>
            <a:r>
              <a:rPr lang="en-US" sz="2400" dirty="0"/>
              <a:t>However, programmers  rarely know which pages are in the working set, so the operating system must discover this set dynamically</a:t>
            </a:r>
          </a:p>
          <a:p>
            <a:r>
              <a:rPr lang="en-US" sz="2400" dirty="0"/>
              <a:t>When a program references a page that is not in main  memory, the needed page must be fetched from the disk</a:t>
            </a:r>
          </a:p>
          <a:p>
            <a:r>
              <a:rPr lang="en-US" sz="2400" dirty="0"/>
              <a:t>To make room for it,  however, some other page will generally have to be sent back to the disk</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262181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D998-CCBC-648A-CAFF-8D7F4E106F83}"/>
              </a:ext>
            </a:extLst>
          </p:cNvPr>
          <p:cNvSpPr>
            <a:spLocks noGrp="1"/>
          </p:cNvSpPr>
          <p:nvPr>
            <p:ph type="title"/>
          </p:nvPr>
        </p:nvSpPr>
        <p:spPr/>
        <p:txBody>
          <a:bodyPr/>
          <a:lstStyle/>
          <a:p>
            <a:r>
              <a:rPr lang="en-IN" dirty="0"/>
              <a:t>Hex to decimal fractions</a:t>
            </a:r>
          </a:p>
        </p:txBody>
      </p:sp>
      <p:sp>
        <p:nvSpPr>
          <p:cNvPr id="3" name="Content Placeholder 2">
            <a:extLst>
              <a:ext uri="{FF2B5EF4-FFF2-40B4-BE49-F238E27FC236}">
                <a16:creationId xmlns:a16="http://schemas.microsoft.com/office/drawing/2014/main" id="{653B453E-11BB-1FD1-C8AE-0737CB3F00F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75E5271-CA3A-70A3-7091-987968FA6539}"/>
              </a:ext>
            </a:extLst>
          </p:cNvPr>
          <p:cNvPicPr>
            <a:picLocks noChangeAspect="1"/>
          </p:cNvPicPr>
          <p:nvPr/>
        </p:nvPicPr>
        <p:blipFill>
          <a:blip r:embed="rId2"/>
          <a:stretch>
            <a:fillRect/>
          </a:stretch>
        </p:blipFill>
        <p:spPr>
          <a:xfrm>
            <a:off x="720959" y="1345211"/>
            <a:ext cx="10256725" cy="4351337"/>
          </a:xfrm>
          <a:prstGeom prst="rect">
            <a:avLst/>
          </a:prstGeom>
        </p:spPr>
      </p:pic>
    </p:spTree>
    <p:extLst>
      <p:ext uri="{BB962C8B-B14F-4D97-AF65-F5344CB8AC3E}">
        <p14:creationId xmlns:p14="http://schemas.microsoft.com/office/powerpoint/2010/main" val="8750044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4565369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375968749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Session 13 and 14: Standard I/</a:t>
            </a:r>
            <a:r>
              <a:rPr lang="en-IN"/>
              <a:t>O Interfaces</a:t>
            </a:r>
            <a:endParaRPr lang="en-IN" dirty="0"/>
          </a:p>
        </p:txBody>
      </p:sp>
      <p:sp>
        <p:nvSpPr>
          <p:cNvPr id="5" name="Text Placeholder 4">
            <a:extLst>
              <a:ext uri="{FF2B5EF4-FFF2-40B4-BE49-F238E27FC236}">
                <a16:creationId xmlns:a16="http://schemas.microsoft.com/office/drawing/2014/main" id="{FA8C6BAE-F812-452E-8F56-7ACB5102C0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903769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130392196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399042425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8926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2252782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8936929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16705454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216352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7B49-6780-9BF4-1B06-08F5033E7312}"/>
              </a:ext>
            </a:extLst>
          </p:cNvPr>
          <p:cNvSpPr>
            <a:spLocks noGrp="1"/>
          </p:cNvSpPr>
          <p:nvPr>
            <p:ph type="title"/>
          </p:nvPr>
        </p:nvSpPr>
        <p:spPr/>
        <p:txBody>
          <a:bodyPr/>
          <a:lstStyle/>
          <a:p>
            <a:r>
              <a:rPr lang="en-IN" dirty="0"/>
              <a:t>Logic gates</a:t>
            </a:r>
          </a:p>
        </p:txBody>
      </p:sp>
      <p:sp>
        <p:nvSpPr>
          <p:cNvPr id="3" name="Content Placeholder 2">
            <a:extLst>
              <a:ext uri="{FF2B5EF4-FFF2-40B4-BE49-F238E27FC236}">
                <a16:creationId xmlns:a16="http://schemas.microsoft.com/office/drawing/2014/main" id="{678E844C-6059-625D-EC0A-35996AE97243}"/>
              </a:ext>
            </a:extLst>
          </p:cNvPr>
          <p:cNvSpPr>
            <a:spLocks noGrp="1"/>
          </p:cNvSpPr>
          <p:nvPr>
            <p:ph idx="1"/>
          </p:nvPr>
        </p:nvSpPr>
        <p:spPr/>
        <p:txBody>
          <a:bodyPr/>
          <a:lstStyle/>
          <a:p>
            <a:r>
              <a:rPr lang="en-IN" dirty="0"/>
              <a:t>Binary information is represented in digital computers by electrical signals (e.g. 3 volts = binary 1, 0.5 volts = binary 0)</a:t>
            </a:r>
          </a:p>
          <a:p>
            <a:r>
              <a:rPr lang="en-IN" dirty="0"/>
              <a:t>Logic circuits called as </a:t>
            </a:r>
            <a:r>
              <a:rPr lang="en-IN" b="1" dirty="0"/>
              <a:t>gates </a:t>
            </a:r>
            <a:r>
              <a:rPr lang="en-IN" dirty="0"/>
              <a:t>manipulate binary information</a:t>
            </a:r>
          </a:p>
          <a:p>
            <a:r>
              <a:rPr lang="en-IN" dirty="0"/>
              <a:t>Gates are blocks of hardware that produce binary 0 or 1 signals when input logic requirements are satisfied</a:t>
            </a:r>
          </a:p>
          <a:p>
            <a:r>
              <a:rPr lang="en-IN" dirty="0"/>
              <a:t>A variety of such gates are used in computers</a:t>
            </a:r>
          </a:p>
          <a:p>
            <a:r>
              <a:rPr lang="en-IN" dirty="0"/>
              <a:t>See next slide</a:t>
            </a:r>
          </a:p>
        </p:txBody>
      </p:sp>
    </p:spTree>
    <p:extLst>
      <p:ext uri="{BB962C8B-B14F-4D97-AF65-F5344CB8AC3E}">
        <p14:creationId xmlns:p14="http://schemas.microsoft.com/office/powerpoint/2010/main" val="58200353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19931098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27270937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424717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receiver and a sender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36019939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DD79C675-589E-8455-9D30-F16A05CBF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22832775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40856256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sp>
        <p:nvSpPr>
          <p:cNvPr id="3" name="Content Placeholder 2">
            <a:extLst>
              <a:ext uri="{FF2B5EF4-FFF2-40B4-BE49-F238E27FC236}">
                <a16:creationId xmlns:a16="http://schemas.microsoft.com/office/drawing/2014/main" id="{D41803B9-127B-BD06-CC2D-DD539E5A2016}"/>
              </a:ext>
            </a:extLst>
          </p:cNvPr>
          <p:cNvSpPr>
            <a:spLocks noGrp="1"/>
          </p:cNvSpPr>
          <p:nvPr>
            <p:ph idx="1"/>
          </p:nvPr>
        </p:nvSpPr>
        <p:spPr/>
        <p:txBody>
          <a:bodyPr/>
          <a:lstStyle/>
          <a:p>
            <a:endParaRPr lang="en-IN"/>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9975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22571684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120534152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563597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 </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  </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3CA5-145F-7651-85A7-B0E5FADCCD7E}"/>
              </a:ext>
            </a:extLst>
          </p:cNvPr>
          <p:cNvSpPr>
            <a:spLocks noGrp="1"/>
          </p:cNvSpPr>
          <p:nvPr>
            <p:ph type="title"/>
          </p:nvPr>
        </p:nvSpPr>
        <p:spPr/>
        <p:txBody>
          <a:bodyPr/>
          <a:lstStyle/>
          <a:p>
            <a:r>
              <a:rPr lang="en-IN" dirty="0"/>
              <a:t>Three basic logic gates</a:t>
            </a:r>
          </a:p>
        </p:txBody>
      </p:sp>
      <p:sp>
        <p:nvSpPr>
          <p:cNvPr id="3" name="Content Placeholder 2">
            <a:extLst>
              <a:ext uri="{FF2B5EF4-FFF2-40B4-BE49-F238E27FC236}">
                <a16:creationId xmlns:a16="http://schemas.microsoft.com/office/drawing/2014/main" id="{CB3C3E6C-9489-7F18-2552-1FCF25F839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F68F33-3703-81C8-C092-D5829F133031}"/>
              </a:ext>
            </a:extLst>
          </p:cNvPr>
          <p:cNvPicPr>
            <a:picLocks noChangeAspect="1"/>
          </p:cNvPicPr>
          <p:nvPr/>
        </p:nvPicPr>
        <p:blipFill>
          <a:blip r:embed="rId2"/>
          <a:stretch>
            <a:fillRect/>
          </a:stretch>
        </p:blipFill>
        <p:spPr>
          <a:xfrm>
            <a:off x="2035654" y="1425987"/>
            <a:ext cx="7169991" cy="4974528"/>
          </a:xfrm>
          <a:prstGeom prst="rect">
            <a:avLst/>
          </a:prstGeom>
        </p:spPr>
      </p:pic>
    </p:spTree>
    <p:extLst>
      <p:ext uri="{BB962C8B-B14F-4D97-AF65-F5344CB8AC3E}">
        <p14:creationId xmlns:p14="http://schemas.microsoft.com/office/powerpoint/2010/main" val="40424538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28855350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8013081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sp>
        <p:nvSpPr>
          <p:cNvPr id="3" name="Content Placeholder 2">
            <a:extLst>
              <a:ext uri="{FF2B5EF4-FFF2-40B4-BE49-F238E27FC236}">
                <a16:creationId xmlns:a16="http://schemas.microsoft.com/office/drawing/2014/main" id="{9823EB76-0B1C-32BC-3C6E-78FC3525D4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71480445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BD82325D-DC8B-07DB-5A24-0B67ECD2D6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90959112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4" name="Content Placeholder 3">
            <a:extLst>
              <a:ext uri="{FF2B5EF4-FFF2-40B4-BE49-F238E27FC236}">
                <a16:creationId xmlns:a16="http://schemas.microsoft.com/office/drawing/2014/main" id="{B5C60677-2BE2-FBFD-A00E-8118C6B8204C}"/>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2899389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85000" lnSpcReduction="2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In most technical industries (say, automobiles or aviation), a factor of  5 to 10 performance improvement in two decades would be major news, but in the  computer industry it is an embarrassment</a:t>
            </a:r>
          </a:p>
          <a:p>
            <a:r>
              <a:rPr lang="en-US" dirty="0"/>
              <a:t>Thus the gap between CPU performance and disk performance has become much larger over time</a:t>
            </a:r>
          </a:p>
          <a:p>
            <a:r>
              <a:rPr lang="en-US" dirty="0"/>
              <a:t>As we have seen, parallel processing is often used to speed up CPU performance</a:t>
            </a:r>
          </a:p>
          <a:p>
            <a:r>
              <a:rPr lang="en-US" dirty="0"/>
              <a:t>It has occurred to various people over the years that parallel I/O might  be a good idea, too</a:t>
            </a:r>
            <a:endParaRPr lang="en-IN" dirty="0"/>
          </a:p>
        </p:txBody>
      </p:sp>
    </p:spTree>
    <p:extLst>
      <p:ext uri="{BB962C8B-B14F-4D97-AF65-F5344CB8AC3E}">
        <p14:creationId xmlns:p14="http://schemas.microsoft.com/office/powerpoint/2010/main" val="385509337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sp>
        <p:nvSpPr>
          <p:cNvPr id="3" name="Content Placeholder 2">
            <a:extLst>
              <a:ext uri="{FF2B5EF4-FFF2-40B4-BE49-F238E27FC236}">
                <a16:creationId xmlns:a16="http://schemas.microsoft.com/office/drawing/2014/main" id="{78C6D4AA-59D6-11DA-3F4F-D43947B0EBBA}"/>
              </a:ext>
            </a:extLst>
          </p:cNvPr>
          <p:cNvSpPr>
            <a:spLocks noGrp="1"/>
          </p:cNvSpPr>
          <p:nvPr>
            <p:ph idx="1"/>
          </p:nvPr>
        </p:nvSpPr>
        <p:spPr/>
        <p:txBody>
          <a:bodyPr/>
          <a:lstStyle/>
          <a:p>
            <a:endParaRPr lang="en-IN"/>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9027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lnSpcReduction="10000"/>
          </a:bodyPr>
          <a:lstStyle/>
          <a:p>
            <a:r>
              <a:rPr lang="en-US" dirty="0"/>
              <a:t>These ideas were quickly adopted by industry and have  led to a new class of I/O device called a </a:t>
            </a:r>
            <a:r>
              <a:rPr lang="en-US" b="1" dirty="0"/>
              <a:t>Redundant Array of Inexpensive Disks (RAID)</a:t>
            </a:r>
          </a:p>
          <a:p>
            <a:r>
              <a:rPr lang="en-US" dirty="0"/>
              <a:t>The idea behind a RAID is to install a box full of disks next to the computer,  typically a large server, 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292174915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RAID level 0 through 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591547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349563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F2B8-A012-3F00-8026-DACD035E2524}"/>
              </a:ext>
            </a:extLst>
          </p:cNvPr>
          <p:cNvSpPr>
            <a:spLocks noGrp="1"/>
          </p:cNvSpPr>
          <p:nvPr>
            <p:ph type="title"/>
          </p:nvPr>
        </p:nvSpPr>
        <p:spPr/>
        <p:txBody>
          <a:bodyPr/>
          <a:lstStyle/>
          <a:p>
            <a:r>
              <a:rPr lang="en-IN" dirty="0"/>
              <a:t>Combinational circuits</a:t>
            </a:r>
          </a:p>
        </p:txBody>
      </p:sp>
      <p:sp>
        <p:nvSpPr>
          <p:cNvPr id="3" name="Content Placeholder 2">
            <a:extLst>
              <a:ext uri="{FF2B5EF4-FFF2-40B4-BE49-F238E27FC236}">
                <a16:creationId xmlns:a16="http://schemas.microsoft.com/office/drawing/2014/main" id="{1C0BE749-7AD4-D022-FEB6-7E82FE104A15}"/>
              </a:ext>
            </a:extLst>
          </p:cNvPr>
          <p:cNvSpPr>
            <a:spLocks noGrp="1"/>
          </p:cNvSpPr>
          <p:nvPr>
            <p:ph idx="1"/>
          </p:nvPr>
        </p:nvSpPr>
        <p:spPr/>
        <p:txBody>
          <a:bodyPr/>
          <a:lstStyle/>
          <a:p>
            <a:r>
              <a:rPr lang="en-IN" dirty="0"/>
              <a:t>A </a:t>
            </a:r>
            <a:r>
              <a:rPr lang="en-IN" b="1" dirty="0"/>
              <a:t>combinational circuit</a:t>
            </a:r>
            <a:r>
              <a:rPr lang="en-IN" dirty="0"/>
              <a:t> is a connected arrangement of logic gates with a set of inputs and outputs</a:t>
            </a:r>
          </a:p>
          <a:p>
            <a:r>
              <a:rPr lang="en-IN" dirty="0"/>
              <a:t>Example: </a:t>
            </a:r>
            <a:r>
              <a:rPr lang="en-IN" b="1" dirty="0"/>
              <a:t>Half-adder</a:t>
            </a:r>
            <a:r>
              <a:rPr lang="en-IN" dirty="0"/>
              <a:t> (Adds 2 bits)</a:t>
            </a:r>
          </a:p>
          <a:p>
            <a:r>
              <a:rPr lang="en-IN" dirty="0"/>
              <a:t>If we want to add 3 bits (i.e. 2 bits and a carry), we need a </a:t>
            </a:r>
            <a:r>
              <a:rPr lang="en-IN" b="1" dirty="0"/>
              <a:t>full-adder</a:t>
            </a:r>
          </a:p>
          <a:p>
            <a:r>
              <a:rPr lang="en-IN" dirty="0"/>
              <a:t>A half-adder consists of an exclusive-OR (XOR) gate and an AND gate</a:t>
            </a:r>
          </a:p>
          <a:p>
            <a:r>
              <a:rPr lang="en-IN" dirty="0"/>
              <a:t>See next slide</a:t>
            </a:r>
          </a:p>
        </p:txBody>
      </p:sp>
    </p:spTree>
    <p:extLst>
      <p:ext uri="{BB962C8B-B14F-4D97-AF65-F5344CB8AC3E}">
        <p14:creationId xmlns:p14="http://schemas.microsoft.com/office/powerpoint/2010/main" val="11883279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a:p>
            <a:r>
              <a:rPr lang="en-US" dirty="0"/>
              <a:t>Works worst with operating systems that habitually ask for data one sector at a time – here the results will be accurate, but there will be no parallelism, and hence no performance gain</a:t>
            </a:r>
          </a:p>
        </p:txBody>
      </p:sp>
    </p:spTree>
    <p:extLst>
      <p:ext uri="{BB962C8B-B14F-4D97-AF65-F5344CB8AC3E}">
        <p14:creationId xmlns:p14="http://schemas.microsoft.com/office/powerpoint/2010/main" val="17312052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375068233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403081841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parity bit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152085540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22953503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19500460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sp>
        <p:nvSpPr>
          <p:cNvPr id="3" name="Content Placeholder 2">
            <a:extLst>
              <a:ext uri="{FF2B5EF4-FFF2-40B4-BE49-F238E27FC236}">
                <a16:creationId xmlns:a16="http://schemas.microsoft.com/office/drawing/2014/main" id="{6A361B0F-C80B-26F7-F67D-FADA6E2F8D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2819125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F2B8-A012-3F00-8026-DACD035E2524}"/>
              </a:ext>
            </a:extLst>
          </p:cNvPr>
          <p:cNvSpPr>
            <a:spLocks noGrp="1"/>
          </p:cNvSpPr>
          <p:nvPr>
            <p:ph type="title"/>
          </p:nvPr>
        </p:nvSpPr>
        <p:spPr/>
        <p:txBody>
          <a:bodyPr/>
          <a:lstStyle/>
          <a:p>
            <a:r>
              <a:rPr lang="en-IN" dirty="0"/>
              <a:t>Half-adder</a:t>
            </a:r>
          </a:p>
        </p:txBody>
      </p:sp>
      <p:sp>
        <p:nvSpPr>
          <p:cNvPr id="4" name="Content Placeholder 3">
            <a:extLst>
              <a:ext uri="{FF2B5EF4-FFF2-40B4-BE49-F238E27FC236}">
                <a16:creationId xmlns:a16="http://schemas.microsoft.com/office/drawing/2014/main" id="{A14767FA-A128-EF23-A982-F81B63E333E6}"/>
              </a:ext>
            </a:extLst>
          </p:cNvPr>
          <p:cNvSpPr>
            <a:spLocks noGrp="1"/>
          </p:cNvSpPr>
          <p:nvPr>
            <p:ph sz="half" idx="1"/>
          </p:nvPr>
        </p:nvSpPr>
        <p:spPr/>
        <p:txBody>
          <a:bodyPr>
            <a:normAutofit fontScale="85000" lnSpcReduction="10000"/>
          </a:bodyPr>
          <a:lstStyle/>
          <a:p>
            <a:r>
              <a:rPr lang="en-US" dirty="0"/>
              <a:t>The output variables are the sum and carry. </a:t>
            </a:r>
          </a:p>
          <a:p>
            <a:r>
              <a:rPr lang="en-US" dirty="0"/>
              <a:t>It is necessary to specify two output variables because the sum of 1 + 1 is binary 10, which has two digits.</a:t>
            </a:r>
          </a:p>
          <a:p>
            <a:r>
              <a:rPr lang="en-US" dirty="0"/>
              <a:t>We assign symbols x and y to the two input variables, and S (for sum) and C (for carry) to the two output variables. </a:t>
            </a:r>
          </a:p>
          <a:p>
            <a:r>
              <a:rPr lang="en-US" dirty="0"/>
              <a:t>The truth table for the half-adder shows that the C output is 0 unless both inputs are 1. The S output represents the least significant bit of the sum.</a:t>
            </a:r>
            <a:endParaRPr lang="en-IN" dirty="0"/>
          </a:p>
        </p:txBody>
      </p:sp>
      <p:sp>
        <p:nvSpPr>
          <p:cNvPr id="5" name="Content Placeholder 4">
            <a:extLst>
              <a:ext uri="{FF2B5EF4-FFF2-40B4-BE49-F238E27FC236}">
                <a16:creationId xmlns:a16="http://schemas.microsoft.com/office/drawing/2014/main" id="{B0B3735F-B59F-7AA5-E75B-33E77CA1D664}"/>
              </a:ext>
            </a:extLst>
          </p:cNvPr>
          <p:cNvSpPr>
            <a:spLocks noGrp="1"/>
          </p:cNvSpPr>
          <p:nvPr>
            <p:ph sz="half" idx="2"/>
          </p:nvPr>
        </p:nvSpPr>
        <p:spPr/>
        <p:txBody>
          <a:bodyPr>
            <a:normAutofit fontScale="85000" lnSpcReduction="10000"/>
          </a:bodyPr>
          <a:lstStyle/>
          <a:p>
            <a:endParaRPr lang="en-IN"/>
          </a:p>
        </p:txBody>
      </p:sp>
      <p:pic>
        <p:nvPicPr>
          <p:cNvPr id="9" name="Picture 8">
            <a:extLst>
              <a:ext uri="{FF2B5EF4-FFF2-40B4-BE49-F238E27FC236}">
                <a16:creationId xmlns:a16="http://schemas.microsoft.com/office/drawing/2014/main" id="{A2F3426F-BFEB-06A9-8AD7-774AAC9F1705}"/>
              </a:ext>
            </a:extLst>
          </p:cNvPr>
          <p:cNvPicPr>
            <a:picLocks noChangeAspect="1"/>
          </p:cNvPicPr>
          <p:nvPr/>
        </p:nvPicPr>
        <p:blipFill>
          <a:blip r:embed="rId2"/>
          <a:stretch>
            <a:fillRect/>
          </a:stretch>
        </p:blipFill>
        <p:spPr>
          <a:xfrm>
            <a:off x="6172200" y="2357178"/>
            <a:ext cx="5474268" cy="2143644"/>
          </a:xfrm>
          <a:prstGeom prst="rect">
            <a:avLst/>
          </a:prstGeom>
        </p:spPr>
      </p:pic>
    </p:spTree>
    <p:extLst>
      <p:ext uri="{BB962C8B-B14F-4D97-AF65-F5344CB8AC3E}">
        <p14:creationId xmlns:p14="http://schemas.microsoft.com/office/powerpoint/2010/main" val="3709622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FECB5-AA57-C399-919E-79F78E8FC5F1}"/>
              </a:ext>
            </a:extLst>
          </p:cNvPr>
          <p:cNvSpPr>
            <a:spLocks noGrp="1"/>
          </p:cNvSpPr>
          <p:nvPr>
            <p:ph type="title"/>
          </p:nvPr>
        </p:nvSpPr>
        <p:spPr/>
        <p:txBody>
          <a:bodyPr/>
          <a:lstStyle/>
          <a:p>
            <a:r>
              <a:rPr lang="en-IN" dirty="0"/>
              <a:t>What about data storage? Flip-flops …</a:t>
            </a:r>
          </a:p>
        </p:txBody>
      </p:sp>
      <p:sp>
        <p:nvSpPr>
          <p:cNvPr id="6" name="Content Placeholder 5">
            <a:extLst>
              <a:ext uri="{FF2B5EF4-FFF2-40B4-BE49-F238E27FC236}">
                <a16:creationId xmlns:a16="http://schemas.microsoft.com/office/drawing/2014/main" id="{8630877A-545C-A42D-B0A5-99547ED053C7}"/>
              </a:ext>
            </a:extLst>
          </p:cNvPr>
          <p:cNvSpPr>
            <a:spLocks noGrp="1"/>
          </p:cNvSpPr>
          <p:nvPr>
            <p:ph idx="1"/>
          </p:nvPr>
        </p:nvSpPr>
        <p:spPr/>
        <p:txBody>
          <a:bodyPr>
            <a:normAutofit/>
          </a:bodyPr>
          <a:lstStyle/>
          <a:p>
            <a:r>
              <a:rPr lang="en-US" dirty="0"/>
              <a:t>A </a:t>
            </a:r>
            <a:r>
              <a:rPr lang="en-US" b="1" dirty="0"/>
              <a:t>flip-flop</a:t>
            </a:r>
            <a:r>
              <a:rPr lang="en-US" dirty="0"/>
              <a:t> is a binary cell capable of storing one bit of information.</a:t>
            </a:r>
          </a:p>
          <a:p>
            <a:r>
              <a:rPr lang="en-US" dirty="0"/>
              <a:t>A flip-flop maintains a binary state until directed by a clock pulse to switch states. </a:t>
            </a:r>
          </a:p>
          <a:p>
            <a:r>
              <a:rPr lang="en-US" dirty="0"/>
              <a:t>The difference among various types of flip-flops is in the number of inputs they possess and in the manner in which the inputs affect the binary state.</a:t>
            </a:r>
            <a:endParaRPr lang="en-IN" dirty="0"/>
          </a:p>
        </p:txBody>
      </p:sp>
    </p:spTree>
    <p:extLst>
      <p:ext uri="{BB962C8B-B14F-4D97-AF65-F5344CB8AC3E}">
        <p14:creationId xmlns:p14="http://schemas.microsoft.com/office/powerpoint/2010/main" val="2177680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FECB5-AA57-C399-919E-79F78E8FC5F1}"/>
              </a:ext>
            </a:extLst>
          </p:cNvPr>
          <p:cNvSpPr>
            <a:spLocks noGrp="1"/>
          </p:cNvSpPr>
          <p:nvPr>
            <p:ph type="title"/>
          </p:nvPr>
        </p:nvSpPr>
        <p:spPr/>
        <p:txBody>
          <a:bodyPr/>
          <a:lstStyle/>
          <a:p>
            <a:r>
              <a:rPr lang="en-IN" dirty="0"/>
              <a:t>Example: SR flip-flop</a:t>
            </a:r>
          </a:p>
        </p:txBody>
      </p:sp>
      <p:pic>
        <p:nvPicPr>
          <p:cNvPr id="3" name="Content Placeholder 2">
            <a:extLst>
              <a:ext uri="{FF2B5EF4-FFF2-40B4-BE49-F238E27FC236}">
                <a16:creationId xmlns:a16="http://schemas.microsoft.com/office/drawing/2014/main" id="{E9173950-ED57-386B-6D79-1F5834F8C2FA}"/>
              </a:ext>
            </a:extLst>
          </p:cNvPr>
          <p:cNvPicPr>
            <a:picLocks noGrp="1" noChangeAspect="1"/>
          </p:cNvPicPr>
          <p:nvPr>
            <p:ph idx="1"/>
          </p:nvPr>
        </p:nvPicPr>
        <p:blipFill>
          <a:blip r:embed="rId2"/>
          <a:stretch>
            <a:fillRect/>
          </a:stretch>
        </p:blipFill>
        <p:spPr>
          <a:xfrm>
            <a:off x="1261068" y="1453336"/>
            <a:ext cx="9513627" cy="4536498"/>
          </a:xfrm>
        </p:spPr>
      </p:pic>
    </p:spTree>
    <p:extLst>
      <p:ext uri="{BB962C8B-B14F-4D97-AF65-F5344CB8AC3E}">
        <p14:creationId xmlns:p14="http://schemas.microsoft.com/office/powerpoint/2010/main" val="1564418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658E-8F89-2AB8-09E7-22B253AF1A3B}"/>
              </a:ext>
            </a:extLst>
          </p:cNvPr>
          <p:cNvSpPr>
            <a:spLocks noGrp="1"/>
          </p:cNvSpPr>
          <p:nvPr>
            <p:ph type="title"/>
          </p:nvPr>
        </p:nvSpPr>
        <p:spPr/>
        <p:txBody>
          <a:bodyPr/>
          <a:lstStyle/>
          <a:p>
            <a:r>
              <a:rPr lang="en-IN" dirty="0"/>
              <a:t>SR flip-flop working (Truth table next)</a:t>
            </a:r>
          </a:p>
        </p:txBody>
      </p:sp>
      <p:sp>
        <p:nvSpPr>
          <p:cNvPr id="3" name="Content Placeholder 2">
            <a:extLst>
              <a:ext uri="{FF2B5EF4-FFF2-40B4-BE49-F238E27FC236}">
                <a16:creationId xmlns:a16="http://schemas.microsoft.com/office/drawing/2014/main" id="{E54A48D6-4B3C-CD64-B060-FECE5387128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925698-7413-65BC-58D4-890E62A123CE}"/>
              </a:ext>
            </a:extLst>
          </p:cNvPr>
          <p:cNvPicPr>
            <a:picLocks noChangeAspect="1"/>
          </p:cNvPicPr>
          <p:nvPr/>
        </p:nvPicPr>
        <p:blipFill>
          <a:blip r:embed="rId2"/>
          <a:stretch>
            <a:fillRect/>
          </a:stretch>
        </p:blipFill>
        <p:spPr>
          <a:xfrm>
            <a:off x="1000472" y="1983435"/>
            <a:ext cx="9956189" cy="4035718"/>
          </a:xfrm>
          <a:prstGeom prst="rect">
            <a:avLst/>
          </a:prstGeom>
        </p:spPr>
      </p:pic>
    </p:spTree>
    <p:extLst>
      <p:ext uri="{BB962C8B-B14F-4D97-AF65-F5344CB8AC3E}">
        <p14:creationId xmlns:p14="http://schemas.microsoft.com/office/powerpoint/2010/main" val="205523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658E-8F89-2AB8-09E7-22B253AF1A3B}"/>
              </a:ext>
            </a:extLst>
          </p:cNvPr>
          <p:cNvSpPr>
            <a:spLocks noGrp="1"/>
          </p:cNvSpPr>
          <p:nvPr>
            <p:ph type="title"/>
          </p:nvPr>
        </p:nvSpPr>
        <p:spPr/>
        <p:txBody>
          <a:bodyPr/>
          <a:lstStyle/>
          <a:p>
            <a:r>
              <a:rPr lang="en-IN" dirty="0"/>
              <a:t>SR flip-flop truth table</a:t>
            </a:r>
          </a:p>
        </p:txBody>
      </p:sp>
      <p:sp>
        <p:nvSpPr>
          <p:cNvPr id="3" name="Content Placeholder 2">
            <a:extLst>
              <a:ext uri="{FF2B5EF4-FFF2-40B4-BE49-F238E27FC236}">
                <a16:creationId xmlns:a16="http://schemas.microsoft.com/office/drawing/2014/main" id="{E54A48D6-4B3C-CD64-B060-FECE5387128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819B389-E87D-9D08-6095-818254A303FE}"/>
              </a:ext>
            </a:extLst>
          </p:cNvPr>
          <p:cNvPicPr>
            <a:picLocks noChangeAspect="1"/>
          </p:cNvPicPr>
          <p:nvPr/>
        </p:nvPicPr>
        <p:blipFill>
          <a:blip r:embed="rId2"/>
          <a:stretch>
            <a:fillRect/>
          </a:stretch>
        </p:blipFill>
        <p:spPr>
          <a:xfrm>
            <a:off x="2825495" y="1333439"/>
            <a:ext cx="5856168" cy="4664870"/>
          </a:xfrm>
          <a:prstGeom prst="rect">
            <a:avLst/>
          </a:prstGeom>
        </p:spPr>
      </p:pic>
    </p:spTree>
    <p:extLst>
      <p:ext uri="{BB962C8B-B14F-4D97-AF65-F5344CB8AC3E}">
        <p14:creationId xmlns:p14="http://schemas.microsoft.com/office/powerpoint/2010/main" val="3170313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42AC-3808-5A92-9551-FC403ECC8B91}"/>
              </a:ext>
            </a:extLst>
          </p:cNvPr>
          <p:cNvSpPr>
            <a:spLocks noGrp="1"/>
          </p:cNvSpPr>
          <p:nvPr>
            <p:ph type="title"/>
          </p:nvPr>
        </p:nvSpPr>
        <p:spPr/>
        <p:txBody>
          <a:bodyPr/>
          <a:lstStyle/>
          <a:p>
            <a:r>
              <a:rPr lang="en-IN" dirty="0"/>
              <a:t>Decoder (3-to-8)</a:t>
            </a:r>
          </a:p>
        </p:txBody>
      </p:sp>
      <p:sp>
        <p:nvSpPr>
          <p:cNvPr id="3" name="Content Placeholder 2">
            <a:extLst>
              <a:ext uri="{FF2B5EF4-FFF2-40B4-BE49-F238E27FC236}">
                <a16:creationId xmlns:a16="http://schemas.microsoft.com/office/drawing/2014/main" id="{E76D702E-1A03-A65E-AAE2-DB25835805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B946B2-1F47-EC83-8DE6-9F84606FE228}"/>
              </a:ext>
            </a:extLst>
          </p:cNvPr>
          <p:cNvPicPr>
            <a:picLocks noChangeAspect="1"/>
          </p:cNvPicPr>
          <p:nvPr/>
        </p:nvPicPr>
        <p:blipFill>
          <a:blip r:embed="rId2"/>
          <a:stretch>
            <a:fillRect/>
          </a:stretch>
        </p:blipFill>
        <p:spPr>
          <a:xfrm>
            <a:off x="4762978" y="555111"/>
            <a:ext cx="6907606" cy="5621852"/>
          </a:xfrm>
          <a:prstGeom prst="rect">
            <a:avLst/>
          </a:prstGeom>
        </p:spPr>
      </p:pic>
    </p:spTree>
    <p:extLst>
      <p:ext uri="{BB962C8B-B14F-4D97-AF65-F5344CB8AC3E}">
        <p14:creationId xmlns:p14="http://schemas.microsoft.com/office/powerpoint/2010/main" val="170838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3458D-EB07-3EE9-5BBF-96CECB10C661}"/>
              </a:ext>
            </a:extLst>
          </p:cNvPr>
          <p:cNvSpPr>
            <a:spLocks noGrp="1"/>
          </p:cNvSpPr>
          <p:nvPr>
            <p:ph type="title"/>
          </p:nvPr>
        </p:nvSpPr>
        <p:spPr/>
        <p:txBody>
          <a:bodyPr/>
          <a:lstStyle/>
          <a:p>
            <a:r>
              <a:rPr lang="en-IN" dirty="0"/>
              <a:t>Decoder Working</a:t>
            </a:r>
          </a:p>
        </p:txBody>
      </p:sp>
      <p:sp>
        <p:nvSpPr>
          <p:cNvPr id="3" name="Content Placeholder 2">
            <a:extLst>
              <a:ext uri="{FF2B5EF4-FFF2-40B4-BE49-F238E27FC236}">
                <a16:creationId xmlns:a16="http://schemas.microsoft.com/office/drawing/2014/main" id="{7B26C368-C293-0761-4DD1-16A121707B6B}"/>
              </a:ext>
            </a:extLst>
          </p:cNvPr>
          <p:cNvSpPr>
            <a:spLocks noGrp="1"/>
          </p:cNvSpPr>
          <p:nvPr>
            <p:ph idx="1"/>
          </p:nvPr>
        </p:nvSpPr>
        <p:spPr/>
        <p:txBody>
          <a:bodyPr>
            <a:normAutofit lnSpcReduction="10000"/>
          </a:bodyPr>
          <a:lstStyle/>
          <a:p>
            <a:r>
              <a:rPr lang="en-US" dirty="0"/>
              <a:t>The three data inputs, </a:t>
            </a:r>
            <a:r>
              <a:rPr lang="en-US" dirty="0" err="1"/>
              <a:t>Ao</a:t>
            </a:r>
            <a:r>
              <a:rPr lang="en-US" dirty="0"/>
              <a:t>, A1, and A2, are decoded into eight outputs, each output representing one of the combinations of the three binary input variables. </a:t>
            </a:r>
          </a:p>
          <a:p>
            <a:r>
              <a:rPr lang="en-US" dirty="0"/>
              <a:t>The three inverters provide the complement of the inputs, and each of the eight AND gates generates one of the binary combination. </a:t>
            </a:r>
          </a:p>
          <a:p>
            <a:r>
              <a:rPr lang="en-US" dirty="0"/>
              <a:t>A particular application of this decoder is a binary-to-octal conversion. The input variables represent a binary number and the outputs represent the eight digits of the octal number system. </a:t>
            </a:r>
          </a:p>
          <a:p>
            <a:r>
              <a:rPr lang="en-US" dirty="0"/>
              <a:t>However, a 3-to-8-line decoder can be used for decoding any 3-bit code to provide eight outputs, one for each combination of the binary code.</a:t>
            </a:r>
          </a:p>
          <a:p>
            <a:endParaRPr lang="en-IN" dirty="0"/>
          </a:p>
        </p:txBody>
      </p:sp>
    </p:spTree>
    <p:extLst>
      <p:ext uri="{BB962C8B-B14F-4D97-AF65-F5344CB8AC3E}">
        <p14:creationId xmlns:p14="http://schemas.microsoft.com/office/powerpoint/2010/main" val="4233624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DA84-160B-AED8-3242-7AA424D9F820}"/>
              </a:ext>
            </a:extLst>
          </p:cNvPr>
          <p:cNvSpPr>
            <a:spLocks noGrp="1"/>
          </p:cNvSpPr>
          <p:nvPr>
            <p:ph type="title"/>
          </p:nvPr>
        </p:nvSpPr>
        <p:spPr/>
        <p:txBody>
          <a:bodyPr/>
          <a:lstStyle/>
          <a:p>
            <a:r>
              <a:rPr lang="en-IN" dirty="0"/>
              <a:t>Multiplexer (4-to-1)</a:t>
            </a:r>
          </a:p>
        </p:txBody>
      </p:sp>
      <p:sp>
        <p:nvSpPr>
          <p:cNvPr id="3" name="Content Placeholder 2">
            <a:extLst>
              <a:ext uri="{FF2B5EF4-FFF2-40B4-BE49-F238E27FC236}">
                <a16:creationId xmlns:a16="http://schemas.microsoft.com/office/drawing/2014/main" id="{7AB49677-8D0C-03AD-0D36-856911D3C46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DC0982F-17A5-FD89-195E-90A7B31D6488}"/>
              </a:ext>
            </a:extLst>
          </p:cNvPr>
          <p:cNvPicPr>
            <a:picLocks noChangeAspect="1"/>
          </p:cNvPicPr>
          <p:nvPr/>
        </p:nvPicPr>
        <p:blipFill>
          <a:blip r:embed="rId2"/>
          <a:stretch>
            <a:fillRect/>
          </a:stretch>
        </p:blipFill>
        <p:spPr>
          <a:xfrm>
            <a:off x="1515597" y="1383004"/>
            <a:ext cx="7217437" cy="4669013"/>
          </a:xfrm>
          <a:prstGeom prst="rect">
            <a:avLst/>
          </a:prstGeom>
        </p:spPr>
      </p:pic>
    </p:spTree>
    <p:extLst>
      <p:ext uri="{BB962C8B-B14F-4D97-AF65-F5344CB8AC3E}">
        <p14:creationId xmlns:p14="http://schemas.microsoft.com/office/powerpoint/2010/main" val="308189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primitive instructions form a language in which people  can communicate with the computer. </a:t>
            </a:r>
          </a:p>
          <a:p>
            <a:r>
              <a:rPr lang="en-US" dirty="0"/>
              <a:t>Such a language is called a </a:t>
            </a:r>
            <a:r>
              <a:rPr lang="en-US" b="1" dirty="0"/>
              <a:t>machine language</a:t>
            </a:r>
            <a:r>
              <a:rPr lang="en-US" dirty="0"/>
              <a:t>. </a:t>
            </a:r>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DC95-ADC3-935B-12A0-A84D49E10B1C}"/>
              </a:ext>
            </a:extLst>
          </p:cNvPr>
          <p:cNvSpPr>
            <a:spLocks noGrp="1"/>
          </p:cNvSpPr>
          <p:nvPr>
            <p:ph type="title"/>
          </p:nvPr>
        </p:nvSpPr>
        <p:spPr/>
        <p:txBody>
          <a:bodyPr/>
          <a:lstStyle/>
          <a:p>
            <a:r>
              <a:rPr lang="en-IN" dirty="0"/>
              <a:t>Multiplexer Working</a:t>
            </a:r>
          </a:p>
        </p:txBody>
      </p:sp>
      <p:sp>
        <p:nvSpPr>
          <p:cNvPr id="3" name="Content Placeholder 2">
            <a:extLst>
              <a:ext uri="{FF2B5EF4-FFF2-40B4-BE49-F238E27FC236}">
                <a16:creationId xmlns:a16="http://schemas.microsoft.com/office/drawing/2014/main" id="{5A228599-8DA0-8359-40FF-23329765EC7B}"/>
              </a:ext>
            </a:extLst>
          </p:cNvPr>
          <p:cNvSpPr>
            <a:spLocks noGrp="1"/>
          </p:cNvSpPr>
          <p:nvPr>
            <p:ph idx="1"/>
          </p:nvPr>
        </p:nvSpPr>
        <p:spPr/>
        <p:txBody>
          <a:bodyPr>
            <a:normAutofit fontScale="77500" lnSpcReduction="20000"/>
          </a:bodyPr>
          <a:lstStyle/>
          <a:p>
            <a:r>
              <a:rPr lang="en-US" dirty="0"/>
              <a:t>A multiplexer is a combinational circuit that receives binary information from one of 2</a:t>
            </a:r>
            <a:r>
              <a:rPr lang="en-US" baseline="30000" dirty="0"/>
              <a:t>n</a:t>
            </a:r>
            <a:r>
              <a:rPr lang="en-US" dirty="0"/>
              <a:t> input data lines and directs it to a single output line. The selection of a particular input data line for the output is determined by a set of selection inputs. </a:t>
            </a:r>
          </a:p>
          <a:p>
            <a:r>
              <a:rPr lang="en-US" dirty="0"/>
              <a:t>A 2</a:t>
            </a:r>
            <a:r>
              <a:rPr lang="en-US" baseline="30000" dirty="0"/>
              <a:t>n</a:t>
            </a:r>
            <a:r>
              <a:rPr lang="en-US" dirty="0"/>
              <a:t>-to-1 multiplexer has 2</a:t>
            </a:r>
            <a:r>
              <a:rPr lang="en-US" baseline="30000" dirty="0"/>
              <a:t>n</a:t>
            </a:r>
            <a:r>
              <a:rPr lang="en-US" dirty="0"/>
              <a:t> input data lines and n input selection lines whose bit combinations determine which input data are selected for the output.</a:t>
            </a:r>
          </a:p>
          <a:p>
            <a:r>
              <a:rPr lang="en-US" dirty="0"/>
              <a:t>In our example, each of the four data inputs I0 through I3, is applied to one input of an AND gate. The two selection inputs S1 and S0 are decoded to select a particular AND gate. The outputs of the AND gates are applied to a single OR gate to provide the single output. </a:t>
            </a:r>
          </a:p>
          <a:p>
            <a:r>
              <a:rPr lang="en-US" dirty="0"/>
              <a:t>Consider the case when S1S0 = 10. </a:t>
            </a:r>
          </a:p>
          <a:p>
            <a:pPr lvl="1"/>
            <a:r>
              <a:rPr lang="en-US" dirty="0"/>
              <a:t>The AND gate associated with input I2, has two of its inputs equal to 1. The third input of the gate is connected to I2.</a:t>
            </a:r>
          </a:p>
          <a:p>
            <a:pPr lvl="1"/>
            <a:r>
              <a:rPr lang="en-US" dirty="0"/>
              <a:t>The other three AND gates have at least one input equal to 0, which makes their outputs equal to 0. </a:t>
            </a:r>
          </a:p>
          <a:p>
            <a:pPr lvl="1"/>
            <a:r>
              <a:rPr lang="en-US"/>
              <a:t>The </a:t>
            </a:r>
            <a:r>
              <a:rPr lang="en-US" dirty="0"/>
              <a:t>OR gate output is </a:t>
            </a:r>
            <a:r>
              <a:rPr lang="en-US"/>
              <a:t>now equal to </a:t>
            </a:r>
            <a:r>
              <a:rPr lang="en-US" dirty="0"/>
              <a:t>the value </a:t>
            </a:r>
            <a:r>
              <a:rPr lang="en-US"/>
              <a:t>of I2, </a:t>
            </a:r>
            <a:r>
              <a:rPr lang="en-US" dirty="0"/>
              <a:t>thus providing a path from the selected input to the </a:t>
            </a:r>
            <a:r>
              <a:rPr lang="en-US"/>
              <a:t>output.</a:t>
            </a:r>
            <a:endParaRPr lang="en-IN" dirty="0"/>
          </a:p>
        </p:txBody>
      </p:sp>
    </p:spTree>
    <p:extLst>
      <p:ext uri="{BB962C8B-B14F-4D97-AF65-F5344CB8AC3E}">
        <p14:creationId xmlns:p14="http://schemas.microsoft.com/office/powerpoint/2010/main" val="2841384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C8AD43-CD65-24CE-4504-3731156F9106}"/>
              </a:ext>
            </a:extLst>
          </p:cNvPr>
          <p:cNvSpPr>
            <a:spLocks noGrp="1"/>
          </p:cNvSpPr>
          <p:nvPr>
            <p:ph type="title"/>
          </p:nvPr>
        </p:nvSpPr>
        <p:spPr/>
        <p:txBody>
          <a:bodyPr/>
          <a:lstStyle/>
          <a:p>
            <a:r>
              <a:rPr lang="en-IN" dirty="0"/>
              <a:t>Binary Arithmetic</a:t>
            </a:r>
          </a:p>
        </p:txBody>
      </p:sp>
      <p:sp>
        <p:nvSpPr>
          <p:cNvPr id="5" name="Text Placeholder 4">
            <a:extLst>
              <a:ext uri="{FF2B5EF4-FFF2-40B4-BE49-F238E27FC236}">
                <a16:creationId xmlns:a16="http://schemas.microsoft.com/office/drawing/2014/main" id="{2C648B5D-D5C1-CC71-20A5-3EC880A0F77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19539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60AD0D-257E-C4F0-35D9-4564B9063A55}"/>
              </a:ext>
            </a:extLst>
          </p:cNvPr>
          <p:cNvSpPr>
            <a:spLocks noGrp="1"/>
          </p:cNvSpPr>
          <p:nvPr>
            <p:ph type="title"/>
          </p:nvPr>
        </p:nvSpPr>
        <p:spPr/>
        <p:txBody>
          <a:bodyPr/>
          <a:lstStyle/>
          <a:p>
            <a:r>
              <a:rPr lang="en-IN" dirty="0"/>
              <a:t>Binary Addition</a:t>
            </a:r>
          </a:p>
        </p:txBody>
      </p:sp>
      <p:sp>
        <p:nvSpPr>
          <p:cNvPr id="5" name="Content Placeholder 4">
            <a:extLst>
              <a:ext uri="{FF2B5EF4-FFF2-40B4-BE49-F238E27FC236}">
                <a16:creationId xmlns:a16="http://schemas.microsoft.com/office/drawing/2014/main" id="{D8380A36-70F2-2295-384C-C0AD7BD880BF}"/>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AF8E0BDA-54D1-76DF-F7D9-33927AC01379}"/>
              </a:ext>
            </a:extLst>
          </p:cNvPr>
          <p:cNvPicPr>
            <a:picLocks noChangeAspect="1"/>
          </p:cNvPicPr>
          <p:nvPr/>
        </p:nvPicPr>
        <p:blipFill>
          <a:blip r:embed="rId2"/>
          <a:stretch>
            <a:fillRect/>
          </a:stretch>
        </p:blipFill>
        <p:spPr>
          <a:xfrm>
            <a:off x="2941372" y="1990011"/>
            <a:ext cx="4394377" cy="3661978"/>
          </a:xfrm>
          <a:prstGeom prst="rect">
            <a:avLst/>
          </a:prstGeom>
        </p:spPr>
      </p:pic>
    </p:spTree>
    <p:extLst>
      <p:ext uri="{BB962C8B-B14F-4D97-AF65-F5344CB8AC3E}">
        <p14:creationId xmlns:p14="http://schemas.microsoft.com/office/powerpoint/2010/main" val="3168542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224E-9B4B-0DB2-CED6-DB0CDC2E7343}"/>
              </a:ext>
            </a:extLst>
          </p:cNvPr>
          <p:cNvSpPr>
            <a:spLocks noGrp="1"/>
          </p:cNvSpPr>
          <p:nvPr>
            <p:ph type="title"/>
          </p:nvPr>
        </p:nvSpPr>
        <p:spPr/>
        <p:txBody>
          <a:bodyPr/>
          <a:lstStyle/>
          <a:p>
            <a:r>
              <a:rPr lang="en-IN" dirty="0"/>
              <a:t>Adding Large Binary Numbers</a:t>
            </a:r>
          </a:p>
        </p:txBody>
      </p:sp>
      <p:sp>
        <p:nvSpPr>
          <p:cNvPr id="3" name="Content Placeholder 2">
            <a:extLst>
              <a:ext uri="{FF2B5EF4-FFF2-40B4-BE49-F238E27FC236}">
                <a16:creationId xmlns:a16="http://schemas.microsoft.com/office/drawing/2014/main" id="{5DC8DA45-7C97-EA19-5C71-0D9CCA93699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43E991-E262-C9D6-CB3C-29888266D6DC}"/>
              </a:ext>
            </a:extLst>
          </p:cNvPr>
          <p:cNvPicPr>
            <a:picLocks noChangeAspect="1"/>
          </p:cNvPicPr>
          <p:nvPr/>
        </p:nvPicPr>
        <p:blipFill>
          <a:blip r:embed="rId2"/>
          <a:stretch>
            <a:fillRect/>
          </a:stretch>
        </p:blipFill>
        <p:spPr>
          <a:xfrm>
            <a:off x="1249465" y="1972369"/>
            <a:ext cx="1586201" cy="1398207"/>
          </a:xfrm>
          <a:prstGeom prst="rect">
            <a:avLst/>
          </a:prstGeom>
        </p:spPr>
      </p:pic>
      <p:pic>
        <p:nvPicPr>
          <p:cNvPr id="7" name="Picture 6">
            <a:extLst>
              <a:ext uri="{FF2B5EF4-FFF2-40B4-BE49-F238E27FC236}">
                <a16:creationId xmlns:a16="http://schemas.microsoft.com/office/drawing/2014/main" id="{0A1868F7-3DBE-4E59-135B-9024315DD2C8}"/>
              </a:ext>
            </a:extLst>
          </p:cNvPr>
          <p:cNvPicPr>
            <a:picLocks noChangeAspect="1"/>
          </p:cNvPicPr>
          <p:nvPr/>
        </p:nvPicPr>
        <p:blipFill>
          <a:blip r:embed="rId3"/>
          <a:stretch>
            <a:fillRect/>
          </a:stretch>
        </p:blipFill>
        <p:spPr>
          <a:xfrm>
            <a:off x="3133916" y="2118776"/>
            <a:ext cx="1376440" cy="1190156"/>
          </a:xfrm>
          <a:prstGeom prst="rect">
            <a:avLst/>
          </a:prstGeom>
        </p:spPr>
      </p:pic>
      <p:pic>
        <p:nvPicPr>
          <p:cNvPr id="9" name="Picture 8">
            <a:extLst>
              <a:ext uri="{FF2B5EF4-FFF2-40B4-BE49-F238E27FC236}">
                <a16:creationId xmlns:a16="http://schemas.microsoft.com/office/drawing/2014/main" id="{FC88829F-A3D0-FEA6-186F-2E33F5A9D1B9}"/>
              </a:ext>
            </a:extLst>
          </p:cNvPr>
          <p:cNvPicPr>
            <a:picLocks noChangeAspect="1"/>
          </p:cNvPicPr>
          <p:nvPr/>
        </p:nvPicPr>
        <p:blipFill>
          <a:blip r:embed="rId4"/>
          <a:stretch>
            <a:fillRect/>
          </a:stretch>
        </p:blipFill>
        <p:spPr>
          <a:xfrm>
            <a:off x="4808606" y="2118776"/>
            <a:ext cx="1287394" cy="1228876"/>
          </a:xfrm>
          <a:prstGeom prst="rect">
            <a:avLst/>
          </a:prstGeom>
        </p:spPr>
      </p:pic>
      <p:pic>
        <p:nvPicPr>
          <p:cNvPr id="11" name="Picture 10">
            <a:extLst>
              <a:ext uri="{FF2B5EF4-FFF2-40B4-BE49-F238E27FC236}">
                <a16:creationId xmlns:a16="http://schemas.microsoft.com/office/drawing/2014/main" id="{552B6025-910C-3DB7-0D0D-8A77BE7FF833}"/>
              </a:ext>
            </a:extLst>
          </p:cNvPr>
          <p:cNvPicPr>
            <a:picLocks noChangeAspect="1"/>
          </p:cNvPicPr>
          <p:nvPr/>
        </p:nvPicPr>
        <p:blipFill>
          <a:blip r:embed="rId5"/>
          <a:stretch>
            <a:fillRect/>
          </a:stretch>
        </p:blipFill>
        <p:spPr>
          <a:xfrm>
            <a:off x="6319865" y="2118776"/>
            <a:ext cx="1497294" cy="1190156"/>
          </a:xfrm>
          <a:prstGeom prst="rect">
            <a:avLst/>
          </a:prstGeom>
        </p:spPr>
      </p:pic>
      <p:pic>
        <p:nvPicPr>
          <p:cNvPr id="13" name="Picture 12">
            <a:extLst>
              <a:ext uri="{FF2B5EF4-FFF2-40B4-BE49-F238E27FC236}">
                <a16:creationId xmlns:a16="http://schemas.microsoft.com/office/drawing/2014/main" id="{889215E5-E881-DC7F-964F-46B34B3149CF}"/>
              </a:ext>
            </a:extLst>
          </p:cNvPr>
          <p:cNvPicPr>
            <a:picLocks noChangeAspect="1"/>
          </p:cNvPicPr>
          <p:nvPr/>
        </p:nvPicPr>
        <p:blipFill>
          <a:blip r:embed="rId6"/>
          <a:stretch>
            <a:fillRect/>
          </a:stretch>
        </p:blipFill>
        <p:spPr>
          <a:xfrm>
            <a:off x="7800034" y="1990700"/>
            <a:ext cx="2034309" cy="1318232"/>
          </a:xfrm>
          <a:prstGeom prst="rect">
            <a:avLst/>
          </a:prstGeom>
        </p:spPr>
      </p:pic>
      <p:pic>
        <p:nvPicPr>
          <p:cNvPr id="15" name="Picture 14">
            <a:extLst>
              <a:ext uri="{FF2B5EF4-FFF2-40B4-BE49-F238E27FC236}">
                <a16:creationId xmlns:a16="http://schemas.microsoft.com/office/drawing/2014/main" id="{9EE6A33C-E99A-7D24-3AE8-6549D05312C4}"/>
              </a:ext>
            </a:extLst>
          </p:cNvPr>
          <p:cNvPicPr>
            <a:picLocks noChangeAspect="1"/>
          </p:cNvPicPr>
          <p:nvPr/>
        </p:nvPicPr>
        <p:blipFill>
          <a:blip r:embed="rId7"/>
          <a:stretch>
            <a:fillRect/>
          </a:stretch>
        </p:blipFill>
        <p:spPr>
          <a:xfrm>
            <a:off x="7773565" y="3443869"/>
            <a:ext cx="2060778" cy="1318231"/>
          </a:xfrm>
          <a:prstGeom prst="rect">
            <a:avLst/>
          </a:prstGeom>
        </p:spPr>
      </p:pic>
      <p:pic>
        <p:nvPicPr>
          <p:cNvPr id="17" name="Picture 16">
            <a:extLst>
              <a:ext uri="{FF2B5EF4-FFF2-40B4-BE49-F238E27FC236}">
                <a16:creationId xmlns:a16="http://schemas.microsoft.com/office/drawing/2014/main" id="{044D3E85-2FD9-27BE-FF4D-DCC8E32C38DE}"/>
              </a:ext>
            </a:extLst>
          </p:cNvPr>
          <p:cNvPicPr>
            <a:picLocks noChangeAspect="1"/>
          </p:cNvPicPr>
          <p:nvPr/>
        </p:nvPicPr>
        <p:blipFill>
          <a:blip r:embed="rId8"/>
          <a:stretch>
            <a:fillRect/>
          </a:stretch>
        </p:blipFill>
        <p:spPr>
          <a:xfrm>
            <a:off x="3657600" y="4762100"/>
            <a:ext cx="7151952" cy="789787"/>
          </a:xfrm>
          <a:prstGeom prst="rect">
            <a:avLst/>
          </a:prstGeom>
        </p:spPr>
      </p:pic>
    </p:spTree>
    <p:extLst>
      <p:ext uri="{BB962C8B-B14F-4D97-AF65-F5344CB8AC3E}">
        <p14:creationId xmlns:p14="http://schemas.microsoft.com/office/powerpoint/2010/main" val="414910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22D0-FC73-ACAB-67C3-A015220E9CD4}"/>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93BE339A-182F-EC9A-6569-96C703481F5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141DD1-B352-E4B3-2C40-CA190D52C317}"/>
              </a:ext>
            </a:extLst>
          </p:cNvPr>
          <p:cNvPicPr>
            <a:picLocks noChangeAspect="1"/>
          </p:cNvPicPr>
          <p:nvPr/>
        </p:nvPicPr>
        <p:blipFill>
          <a:blip r:embed="rId2"/>
          <a:stretch>
            <a:fillRect/>
          </a:stretch>
        </p:blipFill>
        <p:spPr>
          <a:xfrm>
            <a:off x="1330916" y="2058820"/>
            <a:ext cx="9204168" cy="694654"/>
          </a:xfrm>
          <a:prstGeom prst="rect">
            <a:avLst/>
          </a:prstGeom>
        </p:spPr>
      </p:pic>
      <p:pic>
        <p:nvPicPr>
          <p:cNvPr id="7" name="Picture 6">
            <a:extLst>
              <a:ext uri="{FF2B5EF4-FFF2-40B4-BE49-F238E27FC236}">
                <a16:creationId xmlns:a16="http://schemas.microsoft.com/office/drawing/2014/main" id="{88F018DD-D730-311E-375F-B8EE756B7AB8}"/>
              </a:ext>
            </a:extLst>
          </p:cNvPr>
          <p:cNvPicPr>
            <a:picLocks noChangeAspect="1"/>
          </p:cNvPicPr>
          <p:nvPr/>
        </p:nvPicPr>
        <p:blipFill>
          <a:blip r:embed="rId3"/>
          <a:stretch>
            <a:fillRect/>
          </a:stretch>
        </p:blipFill>
        <p:spPr>
          <a:xfrm>
            <a:off x="1330916" y="2986669"/>
            <a:ext cx="3354420" cy="1914104"/>
          </a:xfrm>
          <a:prstGeom prst="rect">
            <a:avLst/>
          </a:prstGeom>
        </p:spPr>
      </p:pic>
      <p:pic>
        <p:nvPicPr>
          <p:cNvPr id="9" name="Picture 8">
            <a:extLst>
              <a:ext uri="{FF2B5EF4-FFF2-40B4-BE49-F238E27FC236}">
                <a16:creationId xmlns:a16="http://schemas.microsoft.com/office/drawing/2014/main" id="{859EA55E-746D-94FB-9E48-E6446305F2F8}"/>
              </a:ext>
            </a:extLst>
          </p:cNvPr>
          <p:cNvPicPr>
            <a:picLocks noChangeAspect="1"/>
          </p:cNvPicPr>
          <p:nvPr/>
        </p:nvPicPr>
        <p:blipFill>
          <a:blip r:embed="rId4"/>
          <a:stretch>
            <a:fillRect/>
          </a:stretch>
        </p:blipFill>
        <p:spPr>
          <a:xfrm>
            <a:off x="5933000" y="2819589"/>
            <a:ext cx="4203271" cy="2248263"/>
          </a:xfrm>
          <a:prstGeom prst="rect">
            <a:avLst/>
          </a:prstGeom>
        </p:spPr>
      </p:pic>
    </p:spTree>
    <p:extLst>
      <p:ext uri="{BB962C8B-B14F-4D97-AF65-F5344CB8AC3E}">
        <p14:creationId xmlns:p14="http://schemas.microsoft.com/office/powerpoint/2010/main" val="521576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752F-536D-66C7-62CA-85309BD0474C}"/>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29F01F11-E1B0-D88E-FDA7-F9E49346805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B7A5C0D-8812-1A29-2AB0-0CBE8842B847}"/>
              </a:ext>
            </a:extLst>
          </p:cNvPr>
          <p:cNvPicPr>
            <a:picLocks noChangeAspect="1"/>
          </p:cNvPicPr>
          <p:nvPr/>
        </p:nvPicPr>
        <p:blipFill>
          <a:blip r:embed="rId2"/>
          <a:stretch>
            <a:fillRect/>
          </a:stretch>
        </p:blipFill>
        <p:spPr>
          <a:xfrm>
            <a:off x="5656537" y="351573"/>
            <a:ext cx="3220335" cy="2813167"/>
          </a:xfrm>
          <a:prstGeom prst="rect">
            <a:avLst/>
          </a:prstGeom>
        </p:spPr>
      </p:pic>
      <p:pic>
        <p:nvPicPr>
          <p:cNvPr id="7" name="Picture 6">
            <a:extLst>
              <a:ext uri="{FF2B5EF4-FFF2-40B4-BE49-F238E27FC236}">
                <a16:creationId xmlns:a16="http://schemas.microsoft.com/office/drawing/2014/main" id="{093AAC39-414B-D488-EC6F-799848A01D56}"/>
              </a:ext>
            </a:extLst>
          </p:cNvPr>
          <p:cNvPicPr>
            <a:picLocks noChangeAspect="1"/>
          </p:cNvPicPr>
          <p:nvPr/>
        </p:nvPicPr>
        <p:blipFill>
          <a:blip r:embed="rId3"/>
          <a:stretch>
            <a:fillRect/>
          </a:stretch>
        </p:blipFill>
        <p:spPr>
          <a:xfrm>
            <a:off x="-40714" y="3299677"/>
            <a:ext cx="12273428" cy="1882739"/>
          </a:xfrm>
          <a:prstGeom prst="rect">
            <a:avLst/>
          </a:prstGeom>
        </p:spPr>
      </p:pic>
    </p:spTree>
    <p:extLst>
      <p:ext uri="{BB962C8B-B14F-4D97-AF65-F5344CB8AC3E}">
        <p14:creationId xmlns:p14="http://schemas.microsoft.com/office/powerpoint/2010/main" val="171904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6296-1AAA-6DA5-B893-994DFD16198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688244AC-3431-BFFF-384E-4C99D03B86A5}"/>
              </a:ext>
            </a:extLst>
          </p:cNvPr>
          <p:cNvSpPr>
            <a:spLocks noGrp="1"/>
          </p:cNvSpPr>
          <p:nvPr>
            <p:ph idx="1"/>
          </p:nvPr>
        </p:nvSpPr>
        <p:spPr/>
        <p:txBody>
          <a:bodyPr/>
          <a:lstStyle/>
          <a:p>
            <a:endParaRPr lang="en-IN" dirty="0"/>
          </a:p>
          <a:p>
            <a:endParaRPr lang="en-IN" dirty="0"/>
          </a:p>
          <a:p>
            <a:endParaRPr lang="en-IN" dirty="0"/>
          </a:p>
          <a:p>
            <a:endParaRPr lang="en-IN" dirty="0"/>
          </a:p>
          <a:p>
            <a:r>
              <a:rPr lang="en-IN" dirty="0"/>
              <a:t>For the second column from right, we had to do 0 – 1. Since it is not possible, we took 1 from the third column from right. So, our second column of right calculation became 10 – 1 = 1</a:t>
            </a:r>
          </a:p>
        </p:txBody>
      </p:sp>
      <p:pic>
        <p:nvPicPr>
          <p:cNvPr id="5" name="Picture 4">
            <a:extLst>
              <a:ext uri="{FF2B5EF4-FFF2-40B4-BE49-F238E27FC236}">
                <a16:creationId xmlns:a16="http://schemas.microsoft.com/office/drawing/2014/main" id="{7DAE0A2B-7DC2-AEBD-EDDF-C1A12B335281}"/>
              </a:ext>
            </a:extLst>
          </p:cNvPr>
          <p:cNvPicPr>
            <a:picLocks noChangeAspect="1"/>
          </p:cNvPicPr>
          <p:nvPr/>
        </p:nvPicPr>
        <p:blipFill>
          <a:blip r:embed="rId2"/>
          <a:stretch>
            <a:fillRect/>
          </a:stretch>
        </p:blipFill>
        <p:spPr>
          <a:xfrm>
            <a:off x="735293" y="1966167"/>
            <a:ext cx="1697183" cy="1697183"/>
          </a:xfrm>
          <a:prstGeom prst="rect">
            <a:avLst/>
          </a:prstGeom>
        </p:spPr>
      </p:pic>
      <p:pic>
        <p:nvPicPr>
          <p:cNvPr id="7" name="Picture 6">
            <a:extLst>
              <a:ext uri="{FF2B5EF4-FFF2-40B4-BE49-F238E27FC236}">
                <a16:creationId xmlns:a16="http://schemas.microsoft.com/office/drawing/2014/main" id="{23300D4D-5DAB-F1DC-2548-2A6F92CA9740}"/>
              </a:ext>
            </a:extLst>
          </p:cNvPr>
          <p:cNvPicPr>
            <a:picLocks noChangeAspect="1"/>
          </p:cNvPicPr>
          <p:nvPr/>
        </p:nvPicPr>
        <p:blipFill>
          <a:blip r:embed="rId3"/>
          <a:stretch>
            <a:fillRect/>
          </a:stretch>
        </p:blipFill>
        <p:spPr>
          <a:xfrm>
            <a:off x="2503841" y="1966167"/>
            <a:ext cx="1780483" cy="1808969"/>
          </a:xfrm>
          <a:prstGeom prst="rect">
            <a:avLst/>
          </a:prstGeom>
        </p:spPr>
      </p:pic>
      <p:pic>
        <p:nvPicPr>
          <p:cNvPr id="11" name="Picture 10">
            <a:extLst>
              <a:ext uri="{FF2B5EF4-FFF2-40B4-BE49-F238E27FC236}">
                <a16:creationId xmlns:a16="http://schemas.microsoft.com/office/drawing/2014/main" id="{06D19836-B561-97F8-7940-057CF945FB1D}"/>
              </a:ext>
            </a:extLst>
          </p:cNvPr>
          <p:cNvPicPr>
            <a:picLocks noChangeAspect="1"/>
          </p:cNvPicPr>
          <p:nvPr/>
        </p:nvPicPr>
        <p:blipFill>
          <a:blip r:embed="rId4"/>
          <a:stretch>
            <a:fillRect/>
          </a:stretch>
        </p:blipFill>
        <p:spPr>
          <a:xfrm>
            <a:off x="4058293" y="2065152"/>
            <a:ext cx="7860495" cy="1573649"/>
          </a:xfrm>
          <a:prstGeom prst="rect">
            <a:avLst/>
          </a:prstGeom>
        </p:spPr>
      </p:pic>
      <p:pic>
        <p:nvPicPr>
          <p:cNvPr id="16" name="Picture 15">
            <a:extLst>
              <a:ext uri="{FF2B5EF4-FFF2-40B4-BE49-F238E27FC236}">
                <a16:creationId xmlns:a16="http://schemas.microsoft.com/office/drawing/2014/main" id="{C316E8CF-112B-3F33-0035-577FA8079117}"/>
              </a:ext>
            </a:extLst>
          </p:cNvPr>
          <p:cNvPicPr>
            <a:picLocks noChangeAspect="1"/>
          </p:cNvPicPr>
          <p:nvPr/>
        </p:nvPicPr>
        <p:blipFill>
          <a:blip r:embed="rId5"/>
          <a:stretch>
            <a:fillRect/>
          </a:stretch>
        </p:blipFill>
        <p:spPr>
          <a:xfrm>
            <a:off x="1795272" y="5125224"/>
            <a:ext cx="5334274" cy="1327218"/>
          </a:xfrm>
          <a:prstGeom prst="rect">
            <a:avLst/>
          </a:prstGeom>
        </p:spPr>
      </p:pic>
    </p:spTree>
    <p:extLst>
      <p:ext uri="{BB962C8B-B14F-4D97-AF65-F5344CB8AC3E}">
        <p14:creationId xmlns:p14="http://schemas.microsoft.com/office/powerpoint/2010/main" val="4105593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103546-DC30-7083-1DDB-51A65EADF9BD}"/>
              </a:ext>
            </a:extLst>
          </p:cNvPr>
          <p:cNvSpPr txBox="1"/>
          <p:nvPr/>
        </p:nvSpPr>
        <p:spPr>
          <a:xfrm>
            <a:off x="1073650" y="5164211"/>
            <a:ext cx="4695289" cy="1200329"/>
          </a:xfrm>
          <a:prstGeom prst="rect">
            <a:avLst/>
          </a:prstGeom>
          <a:solidFill>
            <a:schemeClr val="accent6">
              <a:lumMod val="40000"/>
              <a:lumOff val="60000"/>
            </a:schemeClr>
          </a:solidFill>
        </p:spPr>
        <p:txBody>
          <a:bodyPr wrap="square" rtlCol="0">
            <a:spAutoFit/>
          </a:bodyPr>
          <a:lstStyle/>
          <a:p>
            <a:r>
              <a:rPr lang="en-IN" dirty="0"/>
              <a:t>	</a:t>
            </a:r>
          </a:p>
          <a:p>
            <a:r>
              <a:rPr lang="en-IN" dirty="0"/>
              <a:t>	1	1	0	1</a:t>
            </a:r>
          </a:p>
          <a:p>
            <a:r>
              <a:rPr lang="en-IN" dirty="0"/>
              <a:t>-</a:t>
            </a:r>
          </a:p>
          <a:p>
            <a:r>
              <a:rPr lang="en-IN" dirty="0"/>
              <a:t>	1	0	1	0</a:t>
            </a:r>
          </a:p>
        </p:txBody>
      </p:sp>
      <p:sp>
        <p:nvSpPr>
          <p:cNvPr id="2" name="Title 1">
            <a:extLst>
              <a:ext uri="{FF2B5EF4-FFF2-40B4-BE49-F238E27FC236}">
                <a16:creationId xmlns:a16="http://schemas.microsoft.com/office/drawing/2014/main" id="{A24E7559-2657-907D-1A65-4C00480021DC}"/>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90BB9DBF-1974-5D11-5BB1-2280113F24C2}"/>
              </a:ext>
            </a:extLst>
          </p:cNvPr>
          <p:cNvSpPr>
            <a:spLocks noGrp="1"/>
          </p:cNvSpPr>
          <p:nvPr>
            <p:ph idx="1"/>
          </p:nvPr>
        </p:nvSpPr>
        <p:spPr/>
        <p:txBody>
          <a:bodyPr/>
          <a:lstStyle/>
          <a:p>
            <a:r>
              <a:rPr lang="en-IN" dirty="0"/>
              <a:t>But because we have already borrowed the 1 from the second column to the right into the third column of right, this 1 is gone, and it has become 0 for the third column from right</a:t>
            </a:r>
          </a:p>
          <a:p>
            <a:r>
              <a:rPr lang="en-IN" dirty="0"/>
              <a:t>That is, our original calculation was </a:t>
            </a:r>
          </a:p>
          <a:p>
            <a:endParaRPr lang="en-IN" dirty="0"/>
          </a:p>
          <a:p>
            <a:endParaRPr lang="en-IN" dirty="0"/>
          </a:p>
          <a:p>
            <a:r>
              <a:rPr lang="en-IN" dirty="0"/>
              <a:t>Now it is					And so, the 1 here will become 0</a:t>
            </a:r>
          </a:p>
        </p:txBody>
      </p:sp>
      <p:sp>
        <p:nvSpPr>
          <p:cNvPr id="4" name="TextBox 3">
            <a:extLst>
              <a:ext uri="{FF2B5EF4-FFF2-40B4-BE49-F238E27FC236}">
                <a16:creationId xmlns:a16="http://schemas.microsoft.com/office/drawing/2014/main" id="{564A5176-23C5-5140-B4E4-597D15026E52}"/>
              </a:ext>
            </a:extLst>
          </p:cNvPr>
          <p:cNvSpPr txBox="1"/>
          <p:nvPr/>
        </p:nvSpPr>
        <p:spPr>
          <a:xfrm>
            <a:off x="3421295" y="3678149"/>
            <a:ext cx="4695289" cy="923330"/>
          </a:xfrm>
          <a:prstGeom prst="rect">
            <a:avLst/>
          </a:prstGeom>
          <a:solidFill>
            <a:schemeClr val="accent6">
              <a:lumMod val="40000"/>
              <a:lumOff val="60000"/>
            </a:schemeClr>
          </a:solidFill>
        </p:spPr>
        <p:txBody>
          <a:bodyPr wrap="square" rtlCol="0">
            <a:spAutoFit/>
          </a:bodyPr>
          <a:lstStyle/>
          <a:p>
            <a:r>
              <a:rPr lang="en-IN" dirty="0"/>
              <a:t>	1	1	0	1</a:t>
            </a:r>
          </a:p>
          <a:p>
            <a:r>
              <a:rPr lang="en-IN" dirty="0"/>
              <a:t>-</a:t>
            </a:r>
          </a:p>
          <a:p>
            <a:r>
              <a:rPr lang="en-IN" dirty="0"/>
              <a:t>	1	0	1	0</a:t>
            </a:r>
          </a:p>
        </p:txBody>
      </p:sp>
      <p:sp>
        <p:nvSpPr>
          <p:cNvPr id="7" name="Freeform: Shape 6">
            <a:extLst>
              <a:ext uri="{FF2B5EF4-FFF2-40B4-BE49-F238E27FC236}">
                <a16:creationId xmlns:a16="http://schemas.microsoft.com/office/drawing/2014/main" id="{5A169C8C-C34A-7A9B-217C-CB8A46F5F417}"/>
              </a:ext>
            </a:extLst>
          </p:cNvPr>
          <p:cNvSpPr/>
          <p:nvPr/>
        </p:nvSpPr>
        <p:spPr>
          <a:xfrm>
            <a:off x="2777103" y="5304485"/>
            <a:ext cx="1476397" cy="1060055"/>
          </a:xfrm>
          <a:custGeom>
            <a:avLst/>
            <a:gdLst>
              <a:gd name="connsiteX0" fmla="*/ 7193 w 1476397"/>
              <a:gd name="connsiteY0" fmla="*/ 51371 h 1060055"/>
              <a:gd name="connsiteX1" fmla="*/ 27741 w 1476397"/>
              <a:gd name="connsiteY1" fmla="*/ 174661 h 1060055"/>
              <a:gd name="connsiteX2" fmla="*/ 48289 w 1476397"/>
              <a:gd name="connsiteY2" fmla="*/ 205483 h 1060055"/>
              <a:gd name="connsiteX3" fmla="*/ 58564 w 1476397"/>
              <a:gd name="connsiteY3" fmla="*/ 246580 h 1060055"/>
              <a:gd name="connsiteX4" fmla="*/ 68838 w 1476397"/>
              <a:gd name="connsiteY4" fmla="*/ 297951 h 1060055"/>
              <a:gd name="connsiteX5" fmla="*/ 99660 w 1476397"/>
              <a:gd name="connsiteY5" fmla="*/ 369870 h 1060055"/>
              <a:gd name="connsiteX6" fmla="*/ 130483 w 1476397"/>
              <a:gd name="connsiteY6" fmla="*/ 534256 h 1060055"/>
              <a:gd name="connsiteX7" fmla="*/ 140757 w 1476397"/>
              <a:gd name="connsiteY7" fmla="*/ 575353 h 1060055"/>
              <a:gd name="connsiteX8" fmla="*/ 151031 w 1476397"/>
              <a:gd name="connsiteY8" fmla="*/ 626724 h 1060055"/>
              <a:gd name="connsiteX9" fmla="*/ 212676 w 1476397"/>
              <a:gd name="connsiteY9" fmla="*/ 667820 h 1060055"/>
              <a:gd name="connsiteX10" fmla="*/ 233224 w 1476397"/>
              <a:gd name="connsiteY10" fmla="*/ 698643 h 1060055"/>
              <a:gd name="connsiteX11" fmla="*/ 325692 w 1476397"/>
              <a:gd name="connsiteY11" fmla="*/ 657546 h 1060055"/>
              <a:gd name="connsiteX12" fmla="*/ 377062 w 1476397"/>
              <a:gd name="connsiteY12" fmla="*/ 647272 h 1060055"/>
              <a:gd name="connsiteX13" fmla="*/ 438707 w 1476397"/>
              <a:gd name="connsiteY13" fmla="*/ 678095 h 1060055"/>
              <a:gd name="connsiteX14" fmla="*/ 459256 w 1476397"/>
              <a:gd name="connsiteY14" fmla="*/ 719191 h 1060055"/>
              <a:gd name="connsiteX15" fmla="*/ 623642 w 1476397"/>
              <a:gd name="connsiteY15" fmla="*/ 852755 h 1060055"/>
              <a:gd name="connsiteX16" fmla="*/ 685287 w 1476397"/>
              <a:gd name="connsiteY16" fmla="*/ 873304 h 1060055"/>
              <a:gd name="connsiteX17" fmla="*/ 746932 w 1476397"/>
              <a:gd name="connsiteY17" fmla="*/ 883578 h 1060055"/>
              <a:gd name="connsiteX18" fmla="*/ 921593 w 1476397"/>
              <a:gd name="connsiteY18" fmla="*/ 904126 h 1060055"/>
              <a:gd name="connsiteX19" fmla="*/ 972964 w 1476397"/>
              <a:gd name="connsiteY19" fmla="*/ 945223 h 1060055"/>
              <a:gd name="connsiteX20" fmla="*/ 1024334 w 1476397"/>
              <a:gd name="connsiteY20" fmla="*/ 986319 h 1060055"/>
              <a:gd name="connsiteX21" fmla="*/ 1085979 w 1476397"/>
              <a:gd name="connsiteY21" fmla="*/ 1058238 h 1060055"/>
              <a:gd name="connsiteX22" fmla="*/ 1363382 w 1476397"/>
              <a:gd name="connsiteY22" fmla="*/ 1047964 h 1060055"/>
              <a:gd name="connsiteX23" fmla="*/ 1383930 w 1476397"/>
              <a:gd name="connsiteY23" fmla="*/ 986319 h 1060055"/>
              <a:gd name="connsiteX24" fmla="*/ 1455849 w 1476397"/>
              <a:gd name="connsiteY24" fmla="*/ 955497 h 1060055"/>
              <a:gd name="connsiteX25" fmla="*/ 1476397 w 1476397"/>
              <a:gd name="connsiteY25" fmla="*/ 893852 h 1060055"/>
              <a:gd name="connsiteX26" fmla="*/ 1435301 w 1476397"/>
              <a:gd name="connsiteY26" fmla="*/ 647272 h 1060055"/>
              <a:gd name="connsiteX27" fmla="*/ 1414752 w 1476397"/>
              <a:gd name="connsiteY27" fmla="*/ 503434 h 1060055"/>
              <a:gd name="connsiteX28" fmla="*/ 1394204 w 1476397"/>
              <a:gd name="connsiteY28" fmla="*/ 452063 h 1060055"/>
              <a:gd name="connsiteX29" fmla="*/ 1363382 w 1476397"/>
              <a:gd name="connsiteY29" fmla="*/ 359596 h 1060055"/>
              <a:gd name="connsiteX30" fmla="*/ 1342833 w 1476397"/>
              <a:gd name="connsiteY30" fmla="*/ 339047 h 1060055"/>
              <a:gd name="connsiteX31" fmla="*/ 1312011 w 1476397"/>
              <a:gd name="connsiteY31" fmla="*/ 297951 h 1060055"/>
              <a:gd name="connsiteX32" fmla="*/ 1240092 w 1476397"/>
              <a:gd name="connsiteY32" fmla="*/ 205483 h 1060055"/>
              <a:gd name="connsiteX33" fmla="*/ 1229818 w 1476397"/>
              <a:gd name="connsiteY33" fmla="*/ 174661 h 1060055"/>
              <a:gd name="connsiteX34" fmla="*/ 1198995 w 1476397"/>
              <a:gd name="connsiteY34" fmla="*/ 154113 h 1060055"/>
              <a:gd name="connsiteX35" fmla="*/ 1168173 w 1476397"/>
              <a:gd name="connsiteY35" fmla="*/ 123290 h 1060055"/>
              <a:gd name="connsiteX36" fmla="*/ 1137350 w 1476397"/>
              <a:gd name="connsiteY36" fmla="*/ 102742 h 1060055"/>
              <a:gd name="connsiteX37" fmla="*/ 1106528 w 1476397"/>
              <a:gd name="connsiteY37" fmla="*/ 71919 h 1060055"/>
              <a:gd name="connsiteX38" fmla="*/ 962689 w 1476397"/>
              <a:gd name="connsiteY38" fmla="*/ 0 h 1060055"/>
              <a:gd name="connsiteX39" fmla="*/ 294869 w 1476397"/>
              <a:gd name="connsiteY39" fmla="*/ 20548 h 1060055"/>
              <a:gd name="connsiteX40" fmla="*/ 161305 w 1476397"/>
              <a:gd name="connsiteY40" fmla="*/ 30823 h 1060055"/>
              <a:gd name="connsiteX41" fmla="*/ 7193 w 1476397"/>
              <a:gd name="connsiteY41" fmla="*/ 51371 h 106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76397" h="1060055">
                <a:moveTo>
                  <a:pt x="7193" y="51371"/>
                </a:moveTo>
                <a:cubicBezTo>
                  <a:pt x="-15068" y="75344"/>
                  <a:pt x="20807" y="156171"/>
                  <a:pt x="27741" y="174661"/>
                </a:cubicBezTo>
                <a:cubicBezTo>
                  <a:pt x="32077" y="186223"/>
                  <a:pt x="41440" y="195209"/>
                  <a:pt x="48289" y="205483"/>
                </a:cubicBezTo>
                <a:cubicBezTo>
                  <a:pt x="51714" y="219182"/>
                  <a:pt x="55501" y="232796"/>
                  <a:pt x="58564" y="246580"/>
                </a:cubicBezTo>
                <a:cubicBezTo>
                  <a:pt x="62352" y="263627"/>
                  <a:pt x="63316" y="281384"/>
                  <a:pt x="68838" y="297951"/>
                </a:cubicBezTo>
                <a:cubicBezTo>
                  <a:pt x="77086" y="322694"/>
                  <a:pt x="89386" y="345897"/>
                  <a:pt x="99660" y="369870"/>
                </a:cubicBezTo>
                <a:cubicBezTo>
                  <a:pt x="109934" y="424665"/>
                  <a:pt x="116962" y="480170"/>
                  <a:pt x="130483" y="534256"/>
                </a:cubicBezTo>
                <a:cubicBezTo>
                  <a:pt x="133908" y="547955"/>
                  <a:pt x="137694" y="561569"/>
                  <a:pt x="140757" y="575353"/>
                </a:cubicBezTo>
                <a:cubicBezTo>
                  <a:pt x="144545" y="592400"/>
                  <a:pt x="140310" y="612940"/>
                  <a:pt x="151031" y="626724"/>
                </a:cubicBezTo>
                <a:cubicBezTo>
                  <a:pt x="166193" y="646218"/>
                  <a:pt x="192128" y="654121"/>
                  <a:pt x="212676" y="667820"/>
                </a:cubicBezTo>
                <a:cubicBezTo>
                  <a:pt x="219525" y="678094"/>
                  <a:pt x="220927" y="699761"/>
                  <a:pt x="233224" y="698643"/>
                </a:cubicBezTo>
                <a:cubicBezTo>
                  <a:pt x="266815" y="695589"/>
                  <a:pt x="293927" y="668891"/>
                  <a:pt x="325692" y="657546"/>
                </a:cubicBezTo>
                <a:cubicBezTo>
                  <a:pt x="342137" y="651673"/>
                  <a:pt x="359939" y="650697"/>
                  <a:pt x="377062" y="647272"/>
                </a:cubicBezTo>
                <a:cubicBezTo>
                  <a:pt x="397610" y="657546"/>
                  <a:pt x="421417" y="662967"/>
                  <a:pt x="438707" y="678095"/>
                </a:cubicBezTo>
                <a:cubicBezTo>
                  <a:pt x="450233" y="688180"/>
                  <a:pt x="449557" y="707337"/>
                  <a:pt x="459256" y="719191"/>
                </a:cubicBezTo>
                <a:cubicBezTo>
                  <a:pt x="491425" y="758508"/>
                  <a:pt x="575020" y="836547"/>
                  <a:pt x="623642" y="852755"/>
                </a:cubicBezTo>
                <a:cubicBezTo>
                  <a:pt x="644190" y="859605"/>
                  <a:pt x="664274" y="868051"/>
                  <a:pt x="685287" y="873304"/>
                </a:cubicBezTo>
                <a:cubicBezTo>
                  <a:pt x="705497" y="878357"/>
                  <a:pt x="726342" y="880410"/>
                  <a:pt x="746932" y="883578"/>
                </a:cubicBezTo>
                <a:cubicBezTo>
                  <a:pt x="831293" y="896556"/>
                  <a:pt x="825498" y="894517"/>
                  <a:pt x="921593" y="904126"/>
                </a:cubicBezTo>
                <a:cubicBezTo>
                  <a:pt x="981597" y="924127"/>
                  <a:pt x="926491" y="898750"/>
                  <a:pt x="972964" y="945223"/>
                </a:cubicBezTo>
                <a:cubicBezTo>
                  <a:pt x="988470" y="960729"/>
                  <a:pt x="1007211" y="972620"/>
                  <a:pt x="1024334" y="986319"/>
                </a:cubicBezTo>
                <a:cubicBezTo>
                  <a:pt x="1049348" y="1061360"/>
                  <a:pt x="1023870" y="1042711"/>
                  <a:pt x="1085979" y="1058238"/>
                </a:cubicBezTo>
                <a:cubicBezTo>
                  <a:pt x="1178447" y="1054813"/>
                  <a:pt x="1273434" y="1069675"/>
                  <a:pt x="1363382" y="1047964"/>
                </a:cubicBezTo>
                <a:cubicBezTo>
                  <a:pt x="1384437" y="1042882"/>
                  <a:pt x="1370934" y="1003647"/>
                  <a:pt x="1383930" y="986319"/>
                </a:cubicBezTo>
                <a:cubicBezTo>
                  <a:pt x="1392393" y="975035"/>
                  <a:pt x="1440421" y="960640"/>
                  <a:pt x="1455849" y="955497"/>
                </a:cubicBezTo>
                <a:cubicBezTo>
                  <a:pt x="1462698" y="934949"/>
                  <a:pt x="1476397" y="915512"/>
                  <a:pt x="1476397" y="893852"/>
                </a:cubicBezTo>
                <a:cubicBezTo>
                  <a:pt x="1476397" y="756210"/>
                  <a:pt x="1467452" y="743725"/>
                  <a:pt x="1435301" y="647272"/>
                </a:cubicBezTo>
                <a:cubicBezTo>
                  <a:pt x="1430105" y="595309"/>
                  <a:pt x="1430715" y="551324"/>
                  <a:pt x="1414752" y="503434"/>
                </a:cubicBezTo>
                <a:cubicBezTo>
                  <a:pt x="1408920" y="485938"/>
                  <a:pt x="1400036" y="469559"/>
                  <a:pt x="1394204" y="452063"/>
                </a:cubicBezTo>
                <a:cubicBezTo>
                  <a:pt x="1379508" y="407975"/>
                  <a:pt x="1389107" y="404615"/>
                  <a:pt x="1363382" y="359596"/>
                </a:cubicBezTo>
                <a:cubicBezTo>
                  <a:pt x="1358576" y="351185"/>
                  <a:pt x="1349034" y="346489"/>
                  <a:pt x="1342833" y="339047"/>
                </a:cubicBezTo>
                <a:cubicBezTo>
                  <a:pt x="1331871" y="325893"/>
                  <a:pt x="1320821" y="312634"/>
                  <a:pt x="1312011" y="297951"/>
                </a:cubicBezTo>
                <a:cubicBezTo>
                  <a:pt x="1259537" y="210495"/>
                  <a:pt x="1309996" y="257913"/>
                  <a:pt x="1240092" y="205483"/>
                </a:cubicBezTo>
                <a:cubicBezTo>
                  <a:pt x="1236667" y="195209"/>
                  <a:pt x="1236583" y="183118"/>
                  <a:pt x="1229818" y="174661"/>
                </a:cubicBezTo>
                <a:cubicBezTo>
                  <a:pt x="1222104" y="165019"/>
                  <a:pt x="1208481" y="162018"/>
                  <a:pt x="1198995" y="154113"/>
                </a:cubicBezTo>
                <a:cubicBezTo>
                  <a:pt x="1187833" y="144811"/>
                  <a:pt x="1179335" y="132592"/>
                  <a:pt x="1168173" y="123290"/>
                </a:cubicBezTo>
                <a:cubicBezTo>
                  <a:pt x="1158687" y="115385"/>
                  <a:pt x="1146836" y="110647"/>
                  <a:pt x="1137350" y="102742"/>
                </a:cubicBezTo>
                <a:cubicBezTo>
                  <a:pt x="1126188" y="93440"/>
                  <a:pt x="1118279" y="80465"/>
                  <a:pt x="1106528" y="71919"/>
                </a:cubicBezTo>
                <a:cubicBezTo>
                  <a:pt x="1032075" y="17771"/>
                  <a:pt x="1037482" y="24931"/>
                  <a:pt x="962689" y="0"/>
                </a:cubicBezTo>
                <a:cubicBezTo>
                  <a:pt x="740082" y="6849"/>
                  <a:pt x="517238" y="8194"/>
                  <a:pt x="294869" y="20548"/>
                </a:cubicBezTo>
                <a:cubicBezTo>
                  <a:pt x="107682" y="30947"/>
                  <a:pt x="327117" y="58458"/>
                  <a:pt x="161305" y="30823"/>
                </a:cubicBezTo>
                <a:cubicBezTo>
                  <a:pt x="14051" y="41341"/>
                  <a:pt x="29454" y="27398"/>
                  <a:pt x="7193" y="51371"/>
                </a:cubicBez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CC6F66A-AC1D-29CB-7068-F45B01318372}"/>
              </a:ext>
            </a:extLst>
          </p:cNvPr>
          <p:cNvSpPr txBox="1"/>
          <p:nvPr/>
        </p:nvSpPr>
        <p:spPr>
          <a:xfrm>
            <a:off x="6322032" y="5173231"/>
            <a:ext cx="4695289" cy="1200329"/>
          </a:xfrm>
          <a:prstGeom prst="rect">
            <a:avLst/>
          </a:prstGeom>
          <a:solidFill>
            <a:schemeClr val="accent6">
              <a:lumMod val="40000"/>
              <a:lumOff val="60000"/>
            </a:schemeClr>
          </a:solidFill>
        </p:spPr>
        <p:txBody>
          <a:bodyPr wrap="square" rtlCol="0">
            <a:spAutoFit/>
          </a:bodyPr>
          <a:lstStyle/>
          <a:p>
            <a:r>
              <a:rPr lang="en-IN" dirty="0"/>
              <a:t>	</a:t>
            </a:r>
          </a:p>
          <a:p>
            <a:r>
              <a:rPr lang="en-IN" dirty="0"/>
              <a:t>	1	0	10	1</a:t>
            </a:r>
          </a:p>
          <a:p>
            <a:r>
              <a:rPr lang="en-IN" dirty="0"/>
              <a:t>-</a:t>
            </a:r>
          </a:p>
          <a:p>
            <a:r>
              <a:rPr lang="en-IN" dirty="0"/>
              <a:t>	1	0	1	0</a:t>
            </a:r>
          </a:p>
        </p:txBody>
      </p:sp>
      <p:sp>
        <p:nvSpPr>
          <p:cNvPr id="9" name="Freeform: Shape 8">
            <a:extLst>
              <a:ext uri="{FF2B5EF4-FFF2-40B4-BE49-F238E27FC236}">
                <a16:creationId xmlns:a16="http://schemas.microsoft.com/office/drawing/2014/main" id="{0203B3CA-7FC4-6DE5-10B4-7A86BE6EE6FA}"/>
              </a:ext>
            </a:extLst>
          </p:cNvPr>
          <p:cNvSpPr/>
          <p:nvPr/>
        </p:nvSpPr>
        <p:spPr>
          <a:xfrm>
            <a:off x="8948791" y="5383658"/>
            <a:ext cx="606844" cy="431515"/>
          </a:xfrm>
          <a:custGeom>
            <a:avLst/>
            <a:gdLst>
              <a:gd name="connsiteX0" fmla="*/ 606175 w 606844"/>
              <a:gd name="connsiteY0" fmla="*/ 51371 h 431515"/>
              <a:gd name="connsiteX1" fmla="*/ 554805 w 606844"/>
              <a:gd name="connsiteY1" fmla="*/ 41097 h 431515"/>
              <a:gd name="connsiteX2" fmla="*/ 513708 w 606844"/>
              <a:gd name="connsiteY2" fmla="*/ 30823 h 431515"/>
              <a:gd name="connsiteX3" fmla="*/ 452063 w 606844"/>
              <a:gd name="connsiteY3" fmla="*/ 20549 h 431515"/>
              <a:gd name="connsiteX4" fmla="*/ 410966 w 606844"/>
              <a:gd name="connsiteY4" fmla="*/ 10275 h 431515"/>
              <a:gd name="connsiteX5" fmla="*/ 318499 w 606844"/>
              <a:gd name="connsiteY5" fmla="*/ 0 h 431515"/>
              <a:gd name="connsiteX6" fmla="*/ 174661 w 606844"/>
              <a:gd name="connsiteY6" fmla="*/ 30823 h 431515"/>
              <a:gd name="connsiteX7" fmla="*/ 143838 w 606844"/>
              <a:gd name="connsiteY7" fmla="*/ 41097 h 431515"/>
              <a:gd name="connsiteX8" fmla="*/ 113016 w 606844"/>
              <a:gd name="connsiteY8" fmla="*/ 82194 h 431515"/>
              <a:gd name="connsiteX9" fmla="*/ 0 w 606844"/>
              <a:gd name="connsiteY9" fmla="*/ 256854 h 431515"/>
              <a:gd name="connsiteX10" fmla="*/ 20548 w 606844"/>
              <a:gd name="connsiteY10" fmla="*/ 349322 h 431515"/>
              <a:gd name="connsiteX11" fmla="*/ 71919 w 606844"/>
              <a:gd name="connsiteY11" fmla="*/ 390418 h 431515"/>
              <a:gd name="connsiteX12" fmla="*/ 205483 w 606844"/>
              <a:gd name="connsiteY12" fmla="*/ 431515 h 431515"/>
              <a:gd name="connsiteX13" fmla="*/ 452063 w 606844"/>
              <a:gd name="connsiteY13" fmla="*/ 421241 h 431515"/>
              <a:gd name="connsiteX14" fmla="*/ 544530 w 606844"/>
              <a:gd name="connsiteY14" fmla="*/ 380144 h 431515"/>
              <a:gd name="connsiteX15" fmla="*/ 575353 w 606844"/>
              <a:gd name="connsiteY15" fmla="*/ 369870 h 431515"/>
              <a:gd name="connsiteX16" fmla="*/ 585627 w 606844"/>
              <a:gd name="connsiteY16" fmla="*/ 92468 h 431515"/>
              <a:gd name="connsiteX17" fmla="*/ 606175 w 606844"/>
              <a:gd name="connsiteY17" fmla="*/ 51371 h 43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844" h="431515">
                <a:moveTo>
                  <a:pt x="606175" y="51371"/>
                </a:moveTo>
                <a:cubicBezTo>
                  <a:pt x="601038" y="42809"/>
                  <a:pt x="571852" y="44885"/>
                  <a:pt x="554805" y="41097"/>
                </a:cubicBezTo>
                <a:cubicBezTo>
                  <a:pt x="541021" y="38034"/>
                  <a:pt x="527554" y="33592"/>
                  <a:pt x="513708" y="30823"/>
                </a:cubicBezTo>
                <a:cubicBezTo>
                  <a:pt x="493281" y="26738"/>
                  <a:pt x="472490" y="24634"/>
                  <a:pt x="452063" y="20549"/>
                </a:cubicBezTo>
                <a:cubicBezTo>
                  <a:pt x="438217" y="17780"/>
                  <a:pt x="424922" y="12422"/>
                  <a:pt x="410966" y="10275"/>
                </a:cubicBezTo>
                <a:cubicBezTo>
                  <a:pt x="380315" y="5559"/>
                  <a:pt x="349321" y="3425"/>
                  <a:pt x="318499" y="0"/>
                </a:cubicBezTo>
                <a:cubicBezTo>
                  <a:pt x="270553" y="10274"/>
                  <a:pt x="222392" y="19592"/>
                  <a:pt x="174661" y="30823"/>
                </a:cubicBezTo>
                <a:cubicBezTo>
                  <a:pt x="164119" y="33304"/>
                  <a:pt x="152158" y="34164"/>
                  <a:pt x="143838" y="41097"/>
                </a:cubicBezTo>
                <a:cubicBezTo>
                  <a:pt x="130683" y="52059"/>
                  <a:pt x="123978" y="69039"/>
                  <a:pt x="113016" y="82194"/>
                </a:cubicBezTo>
                <a:cubicBezTo>
                  <a:pt x="13762" y="201299"/>
                  <a:pt x="60630" y="120439"/>
                  <a:pt x="0" y="256854"/>
                </a:cubicBezTo>
                <a:cubicBezTo>
                  <a:pt x="6849" y="287677"/>
                  <a:pt x="5579" y="321522"/>
                  <a:pt x="20548" y="349322"/>
                </a:cubicBezTo>
                <a:cubicBezTo>
                  <a:pt x="30944" y="368630"/>
                  <a:pt x="53115" y="379136"/>
                  <a:pt x="71919" y="390418"/>
                </a:cubicBezTo>
                <a:cubicBezTo>
                  <a:pt x="105176" y="410372"/>
                  <a:pt x="173287" y="423466"/>
                  <a:pt x="205483" y="431515"/>
                </a:cubicBezTo>
                <a:cubicBezTo>
                  <a:pt x="287676" y="428090"/>
                  <a:pt x="370727" y="433565"/>
                  <a:pt x="452063" y="421241"/>
                </a:cubicBezTo>
                <a:cubicBezTo>
                  <a:pt x="485412" y="416188"/>
                  <a:pt x="513395" y="393117"/>
                  <a:pt x="544530" y="380144"/>
                </a:cubicBezTo>
                <a:cubicBezTo>
                  <a:pt x="554527" y="375979"/>
                  <a:pt x="565079" y="373295"/>
                  <a:pt x="575353" y="369870"/>
                </a:cubicBezTo>
                <a:cubicBezTo>
                  <a:pt x="616240" y="247206"/>
                  <a:pt x="605006" y="305637"/>
                  <a:pt x="585627" y="92468"/>
                </a:cubicBezTo>
                <a:cubicBezTo>
                  <a:pt x="585189" y="87645"/>
                  <a:pt x="611312" y="59933"/>
                  <a:pt x="606175" y="51371"/>
                </a:cubicBez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a:extLst>
              <a:ext uri="{FF2B5EF4-FFF2-40B4-BE49-F238E27FC236}">
                <a16:creationId xmlns:a16="http://schemas.microsoft.com/office/drawing/2014/main" id="{88D5F83F-8821-6B5A-2D6A-040B7523C95E}"/>
              </a:ext>
            </a:extLst>
          </p:cNvPr>
          <p:cNvSpPr/>
          <p:nvPr/>
        </p:nvSpPr>
        <p:spPr>
          <a:xfrm>
            <a:off x="8065199" y="5423573"/>
            <a:ext cx="513916" cy="494342"/>
          </a:xfrm>
          <a:custGeom>
            <a:avLst/>
            <a:gdLst>
              <a:gd name="connsiteX0" fmla="*/ 318513 w 513916"/>
              <a:gd name="connsiteY0" fmla="*/ 11456 h 494342"/>
              <a:gd name="connsiteX1" fmla="*/ 267143 w 513916"/>
              <a:gd name="connsiteY1" fmla="*/ 1182 h 494342"/>
              <a:gd name="connsiteX2" fmla="*/ 102756 w 513916"/>
              <a:gd name="connsiteY2" fmla="*/ 21730 h 494342"/>
              <a:gd name="connsiteX3" fmla="*/ 71934 w 513916"/>
              <a:gd name="connsiteY3" fmla="*/ 52553 h 494342"/>
              <a:gd name="connsiteX4" fmla="*/ 14 w 513916"/>
              <a:gd name="connsiteY4" fmla="*/ 134746 h 494342"/>
              <a:gd name="connsiteX5" fmla="*/ 30837 w 513916"/>
              <a:gd name="connsiteY5" fmla="*/ 412148 h 494342"/>
              <a:gd name="connsiteX6" fmla="*/ 92482 w 513916"/>
              <a:gd name="connsiteY6" fmla="*/ 473793 h 494342"/>
              <a:gd name="connsiteX7" fmla="*/ 143853 w 513916"/>
              <a:gd name="connsiteY7" fmla="*/ 494342 h 494342"/>
              <a:gd name="connsiteX8" fmla="*/ 287691 w 513916"/>
              <a:gd name="connsiteY8" fmla="*/ 484067 h 494342"/>
              <a:gd name="connsiteX9" fmla="*/ 380158 w 513916"/>
              <a:gd name="connsiteY9" fmla="*/ 422423 h 494342"/>
              <a:gd name="connsiteX10" fmla="*/ 431529 w 513916"/>
              <a:gd name="connsiteY10" fmla="*/ 401874 h 494342"/>
              <a:gd name="connsiteX11" fmla="*/ 472626 w 513916"/>
              <a:gd name="connsiteY11" fmla="*/ 340229 h 494342"/>
              <a:gd name="connsiteX12" fmla="*/ 513722 w 513916"/>
              <a:gd name="connsiteY12" fmla="*/ 309407 h 494342"/>
              <a:gd name="connsiteX13" fmla="*/ 452077 w 513916"/>
              <a:gd name="connsiteY13" fmla="*/ 165569 h 494342"/>
              <a:gd name="connsiteX14" fmla="*/ 359610 w 513916"/>
              <a:gd name="connsiteY14" fmla="*/ 93649 h 494342"/>
              <a:gd name="connsiteX15" fmla="*/ 318513 w 513916"/>
              <a:gd name="connsiteY15" fmla="*/ 11456 h 4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916" h="494342">
                <a:moveTo>
                  <a:pt x="318513" y="11456"/>
                </a:moveTo>
                <a:cubicBezTo>
                  <a:pt x="303102" y="-3955"/>
                  <a:pt x="284586" y="351"/>
                  <a:pt x="267143" y="1182"/>
                </a:cubicBezTo>
                <a:cubicBezTo>
                  <a:pt x="211983" y="3809"/>
                  <a:pt x="156160" y="7676"/>
                  <a:pt x="102756" y="21730"/>
                </a:cubicBezTo>
                <a:cubicBezTo>
                  <a:pt x="88705" y="25428"/>
                  <a:pt x="81502" y="41618"/>
                  <a:pt x="71934" y="52553"/>
                </a:cubicBezTo>
                <a:cubicBezTo>
                  <a:pt x="-15852" y="152881"/>
                  <a:pt x="71265" y="63498"/>
                  <a:pt x="14" y="134746"/>
                </a:cubicBezTo>
                <a:cubicBezTo>
                  <a:pt x="478" y="144015"/>
                  <a:pt x="-4531" y="354674"/>
                  <a:pt x="30837" y="412148"/>
                </a:cubicBezTo>
                <a:cubicBezTo>
                  <a:pt x="46067" y="436897"/>
                  <a:pt x="65501" y="463000"/>
                  <a:pt x="92482" y="473793"/>
                </a:cubicBezTo>
                <a:lnTo>
                  <a:pt x="143853" y="494342"/>
                </a:lnTo>
                <a:cubicBezTo>
                  <a:pt x="191799" y="490917"/>
                  <a:pt x="241705" y="498063"/>
                  <a:pt x="287691" y="484067"/>
                </a:cubicBezTo>
                <a:cubicBezTo>
                  <a:pt x="323130" y="473281"/>
                  <a:pt x="347995" y="440802"/>
                  <a:pt x="380158" y="422423"/>
                </a:cubicBezTo>
                <a:cubicBezTo>
                  <a:pt x="396171" y="413273"/>
                  <a:pt x="414405" y="408724"/>
                  <a:pt x="431529" y="401874"/>
                </a:cubicBezTo>
                <a:cubicBezTo>
                  <a:pt x="445228" y="381326"/>
                  <a:pt x="456219" y="358687"/>
                  <a:pt x="472626" y="340229"/>
                </a:cubicBezTo>
                <a:cubicBezTo>
                  <a:pt x="484002" y="327431"/>
                  <a:pt x="512409" y="326480"/>
                  <a:pt x="513722" y="309407"/>
                </a:cubicBezTo>
                <a:cubicBezTo>
                  <a:pt x="516661" y="271199"/>
                  <a:pt x="485829" y="196508"/>
                  <a:pt x="452077" y="165569"/>
                </a:cubicBezTo>
                <a:cubicBezTo>
                  <a:pt x="423293" y="139183"/>
                  <a:pt x="387221" y="121260"/>
                  <a:pt x="359610" y="93649"/>
                </a:cubicBezTo>
                <a:cubicBezTo>
                  <a:pt x="305817" y="39857"/>
                  <a:pt x="333924" y="26867"/>
                  <a:pt x="318513" y="11456"/>
                </a:cubicBez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3105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1DF1-9DB1-366F-0DB8-BC82123285EC}"/>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EE442B1-FC69-E5EE-E046-93C738A991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B4A042-4A3B-BB55-C877-96A99EC58F31}"/>
              </a:ext>
            </a:extLst>
          </p:cNvPr>
          <p:cNvPicPr>
            <a:picLocks noChangeAspect="1"/>
          </p:cNvPicPr>
          <p:nvPr/>
        </p:nvPicPr>
        <p:blipFill>
          <a:blip r:embed="rId2"/>
          <a:stretch>
            <a:fillRect/>
          </a:stretch>
        </p:blipFill>
        <p:spPr>
          <a:xfrm>
            <a:off x="838200" y="2158106"/>
            <a:ext cx="10435136" cy="3060237"/>
          </a:xfrm>
          <a:prstGeom prst="rect">
            <a:avLst/>
          </a:prstGeom>
        </p:spPr>
      </p:pic>
    </p:spTree>
    <p:extLst>
      <p:ext uri="{BB962C8B-B14F-4D97-AF65-F5344CB8AC3E}">
        <p14:creationId xmlns:p14="http://schemas.microsoft.com/office/powerpoint/2010/main" val="847847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E52AC-9E10-6CC2-8FDE-1F021353B4F8}"/>
              </a:ext>
            </a:extLst>
          </p:cNvPr>
          <p:cNvSpPr>
            <a:spLocks noGrp="1"/>
          </p:cNvSpPr>
          <p:nvPr>
            <p:ph type="title"/>
          </p:nvPr>
        </p:nvSpPr>
        <p:spPr/>
        <p:txBody>
          <a:bodyPr/>
          <a:lstStyle/>
          <a:p>
            <a:r>
              <a:rPr lang="en-IN" dirty="0"/>
              <a:t>Binary Numbers and Signs</a:t>
            </a:r>
          </a:p>
        </p:txBody>
      </p:sp>
      <p:sp>
        <p:nvSpPr>
          <p:cNvPr id="5" name="Text Placeholder 4">
            <a:extLst>
              <a:ext uri="{FF2B5EF4-FFF2-40B4-BE49-F238E27FC236}">
                <a16:creationId xmlns:a16="http://schemas.microsoft.com/office/drawing/2014/main" id="{B57CEF2C-66D6-00EB-AC64-2C9B0FF88E1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5523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sp>
        <p:nvSpPr>
          <p:cNvPr id="3" name="Content Placeholder 2">
            <a:extLst>
              <a:ext uri="{FF2B5EF4-FFF2-40B4-BE49-F238E27FC236}">
                <a16:creationId xmlns:a16="http://schemas.microsoft.com/office/drawing/2014/main" id="{7BF98AC6-17BE-B8F3-9358-2AB6C6E217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4BDAD-895B-5B21-6F5A-7762DFDFEB7D}"/>
              </a:ext>
            </a:extLst>
          </p:cNvPr>
          <p:cNvSpPr>
            <a:spLocks noGrp="1"/>
          </p:cNvSpPr>
          <p:nvPr>
            <p:ph type="title"/>
          </p:nvPr>
        </p:nvSpPr>
        <p:spPr/>
        <p:txBody>
          <a:bodyPr/>
          <a:lstStyle/>
          <a:p>
            <a:r>
              <a:rPr lang="en-IN" dirty="0"/>
              <a:t>Unsigned Binary Numbers</a:t>
            </a:r>
          </a:p>
        </p:txBody>
      </p:sp>
      <p:sp>
        <p:nvSpPr>
          <p:cNvPr id="5" name="Content Placeholder 4">
            <a:extLst>
              <a:ext uri="{FF2B5EF4-FFF2-40B4-BE49-F238E27FC236}">
                <a16:creationId xmlns:a16="http://schemas.microsoft.com/office/drawing/2014/main" id="{213020BB-8744-9626-56FA-0B408183971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475AEB22-4E80-9C1D-84F2-E223C1855A67}"/>
              </a:ext>
            </a:extLst>
          </p:cNvPr>
          <p:cNvPicPr>
            <a:picLocks noChangeAspect="1"/>
          </p:cNvPicPr>
          <p:nvPr/>
        </p:nvPicPr>
        <p:blipFill>
          <a:blip r:embed="rId2"/>
          <a:stretch>
            <a:fillRect/>
          </a:stretch>
        </p:blipFill>
        <p:spPr>
          <a:xfrm>
            <a:off x="261243" y="1494658"/>
            <a:ext cx="11669513" cy="4480259"/>
          </a:xfrm>
          <a:prstGeom prst="rect">
            <a:avLst/>
          </a:prstGeom>
        </p:spPr>
      </p:pic>
    </p:spTree>
    <p:extLst>
      <p:ext uri="{BB962C8B-B14F-4D97-AF65-F5344CB8AC3E}">
        <p14:creationId xmlns:p14="http://schemas.microsoft.com/office/powerpoint/2010/main" val="485218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69560-E13D-924D-ED29-908DA4BF1650}"/>
              </a:ext>
            </a:extLst>
          </p:cNvPr>
          <p:cNvSpPr>
            <a:spLocks noGrp="1"/>
          </p:cNvSpPr>
          <p:nvPr>
            <p:ph type="title"/>
          </p:nvPr>
        </p:nvSpPr>
        <p:spPr/>
        <p:txBody>
          <a:bodyPr/>
          <a:lstStyle/>
          <a:p>
            <a:r>
              <a:rPr lang="en-IN" dirty="0"/>
              <a:t>Overflow</a:t>
            </a:r>
          </a:p>
        </p:txBody>
      </p:sp>
      <p:sp>
        <p:nvSpPr>
          <p:cNvPr id="3" name="Content Placeholder 2">
            <a:extLst>
              <a:ext uri="{FF2B5EF4-FFF2-40B4-BE49-F238E27FC236}">
                <a16:creationId xmlns:a16="http://schemas.microsoft.com/office/drawing/2014/main" id="{D418C6F7-2366-C08A-AF33-75946E61406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70F9797-54A6-9C52-DF44-E7D43269A3E9}"/>
              </a:ext>
            </a:extLst>
          </p:cNvPr>
          <p:cNvPicPr>
            <a:picLocks noChangeAspect="1"/>
          </p:cNvPicPr>
          <p:nvPr/>
        </p:nvPicPr>
        <p:blipFill>
          <a:blip r:embed="rId2"/>
          <a:stretch>
            <a:fillRect/>
          </a:stretch>
        </p:blipFill>
        <p:spPr>
          <a:xfrm>
            <a:off x="838200" y="1489129"/>
            <a:ext cx="9800528" cy="4351338"/>
          </a:xfrm>
          <a:prstGeom prst="rect">
            <a:avLst/>
          </a:prstGeom>
        </p:spPr>
      </p:pic>
    </p:spTree>
    <p:extLst>
      <p:ext uri="{BB962C8B-B14F-4D97-AF65-F5344CB8AC3E}">
        <p14:creationId xmlns:p14="http://schemas.microsoft.com/office/powerpoint/2010/main" val="115936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8952-8AF1-270E-FAF6-B71BEB8764A6}"/>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354D09F0-8066-9B63-889E-40547B0654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87E2BC-B3B8-33F1-58FF-94E7D9EA46FB}"/>
              </a:ext>
            </a:extLst>
          </p:cNvPr>
          <p:cNvPicPr>
            <a:picLocks noChangeAspect="1"/>
          </p:cNvPicPr>
          <p:nvPr/>
        </p:nvPicPr>
        <p:blipFill>
          <a:blip r:embed="rId2"/>
          <a:stretch>
            <a:fillRect/>
          </a:stretch>
        </p:blipFill>
        <p:spPr>
          <a:xfrm>
            <a:off x="487792" y="1825625"/>
            <a:ext cx="10773296" cy="3389190"/>
          </a:xfrm>
          <a:prstGeom prst="rect">
            <a:avLst/>
          </a:prstGeom>
        </p:spPr>
      </p:pic>
    </p:spTree>
    <p:extLst>
      <p:ext uri="{BB962C8B-B14F-4D97-AF65-F5344CB8AC3E}">
        <p14:creationId xmlns:p14="http://schemas.microsoft.com/office/powerpoint/2010/main" val="1080245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A0AD-733E-D522-CAD3-9E88455FF1A5}"/>
              </a:ext>
            </a:extLst>
          </p:cNvPr>
          <p:cNvSpPr>
            <a:spLocks noGrp="1"/>
          </p:cNvSpPr>
          <p:nvPr>
            <p:ph type="title"/>
          </p:nvPr>
        </p:nvSpPr>
        <p:spPr/>
        <p:txBody>
          <a:bodyPr/>
          <a:lstStyle/>
          <a:p>
            <a:r>
              <a:rPr lang="en-IN" dirty="0"/>
              <a:t>Sign and Magnitude Representation – 1</a:t>
            </a:r>
          </a:p>
        </p:txBody>
      </p:sp>
      <p:sp>
        <p:nvSpPr>
          <p:cNvPr id="3" name="Content Placeholder 2">
            <a:extLst>
              <a:ext uri="{FF2B5EF4-FFF2-40B4-BE49-F238E27FC236}">
                <a16:creationId xmlns:a16="http://schemas.microsoft.com/office/drawing/2014/main" id="{A13716E2-10EB-1025-D41A-3C5626475A98}"/>
              </a:ext>
            </a:extLst>
          </p:cNvPr>
          <p:cNvSpPr>
            <a:spLocks noGrp="1"/>
          </p:cNvSpPr>
          <p:nvPr>
            <p:ph idx="1"/>
          </p:nvPr>
        </p:nvSpPr>
        <p:spPr/>
        <p:txBody>
          <a:bodyPr/>
          <a:lstStyle/>
          <a:p>
            <a:endParaRPr lang="en-IN" dirty="0"/>
          </a:p>
          <a:p>
            <a:r>
              <a:rPr lang="en-IN" dirty="0"/>
              <a:t>In this, the available range for unsigned integers is divided into two equal halves</a:t>
            </a:r>
          </a:p>
          <a:p>
            <a:pPr lvl="1"/>
            <a:r>
              <a:rPr lang="en-IN" dirty="0"/>
              <a:t>The first half is used for positive integers</a:t>
            </a:r>
          </a:p>
          <a:p>
            <a:pPr lvl="1"/>
            <a:r>
              <a:rPr lang="en-IN" dirty="0"/>
              <a:t>The second half is used for negative integers</a:t>
            </a:r>
          </a:p>
          <a:p>
            <a:r>
              <a:rPr lang="en-IN" dirty="0"/>
              <a:t>Leftmost bit (</a:t>
            </a:r>
            <a:r>
              <a:rPr lang="en-IN" b="1" dirty="0"/>
              <a:t>Most Significant Bit </a:t>
            </a:r>
            <a:r>
              <a:rPr lang="en-IN" dirty="0"/>
              <a:t>or </a:t>
            </a:r>
            <a:r>
              <a:rPr lang="en-IN" b="1" dirty="0"/>
              <a:t>MSB</a:t>
            </a:r>
            <a:r>
              <a:rPr lang="en-IN" dirty="0"/>
              <a:t>) is used to store sign: Contains 0 if positive and 1 if negative</a:t>
            </a:r>
          </a:p>
          <a:p>
            <a:r>
              <a:rPr lang="en-IN" dirty="0"/>
              <a:t>Example: Consider that we have 4 bits to store integers</a:t>
            </a:r>
          </a:p>
          <a:p>
            <a:pPr lvl="1"/>
            <a:r>
              <a:rPr lang="en-IN" dirty="0"/>
              <a:t>We know that the range is 0000 to 1111</a:t>
            </a:r>
          </a:p>
          <a:p>
            <a:pPr lvl="1"/>
            <a:r>
              <a:rPr lang="en-IN" dirty="0"/>
              <a:t>It is divided into two parts: 0000 to 0111 and 1000 to 1111</a:t>
            </a:r>
          </a:p>
          <a:p>
            <a:endParaRPr lang="en-IN" dirty="0"/>
          </a:p>
        </p:txBody>
      </p:sp>
      <p:pic>
        <p:nvPicPr>
          <p:cNvPr id="5" name="Picture 4">
            <a:extLst>
              <a:ext uri="{FF2B5EF4-FFF2-40B4-BE49-F238E27FC236}">
                <a16:creationId xmlns:a16="http://schemas.microsoft.com/office/drawing/2014/main" id="{74536068-6060-AD80-46F4-04DB1E675477}"/>
              </a:ext>
            </a:extLst>
          </p:cNvPr>
          <p:cNvPicPr>
            <a:picLocks noChangeAspect="1"/>
          </p:cNvPicPr>
          <p:nvPr/>
        </p:nvPicPr>
        <p:blipFill>
          <a:blip r:embed="rId2"/>
          <a:stretch>
            <a:fillRect/>
          </a:stretch>
        </p:blipFill>
        <p:spPr>
          <a:xfrm>
            <a:off x="569360" y="1358377"/>
            <a:ext cx="10558407" cy="934496"/>
          </a:xfrm>
          <a:prstGeom prst="rect">
            <a:avLst/>
          </a:prstGeom>
        </p:spPr>
      </p:pic>
    </p:spTree>
    <p:extLst>
      <p:ext uri="{BB962C8B-B14F-4D97-AF65-F5344CB8AC3E}">
        <p14:creationId xmlns:p14="http://schemas.microsoft.com/office/powerpoint/2010/main" val="356700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342C-6A79-72C5-0BE2-C040E8549A86}"/>
              </a:ext>
            </a:extLst>
          </p:cNvPr>
          <p:cNvSpPr>
            <a:spLocks noGrp="1"/>
          </p:cNvSpPr>
          <p:nvPr>
            <p:ph type="title"/>
          </p:nvPr>
        </p:nvSpPr>
        <p:spPr/>
        <p:txBody>
          <a:bodyPr/>
          <a:lstStyle/>
          <a:p>
            <a:r>
              <a:rPr lang="en-IN" dirty="0"/>
              <a:t>Sign and Magnitude Numbers</a:t>
            </a:r>
          </a:p>
        </p:txBody>
      </p:sp>
      <p:sp>
        <p:nvSpPr>
          <p:cNvPr id="3" name="Content Placeholder 2">
            <a:extLst>
              <a:ext uri="{FF2B5EF4-FFF2-40B4-BE49-F238E27FC236}">
                <a16:creationId xmlns:a16="http://schemas.microsoft.com/office/drawing/2014/main" id="{43398FE3-D33F-BE33-534B-3B20C611605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1E742E-2674-17A1-4270-027FE16748E6}"/>
              </a:ext>
            </a:extLst>
          </p:cNvPr>
          <p:cNvPicPr>
            <a:picLocks noChangeAspect="1"/>
          </p:cNvPicPr>
          <p:nvPr/>
        </p:nvPicPr>
        <p:blipFill>
          <a:blip r:embed="rId2"/>
          <a:stretch>
            <a:fillRect/>
          </a:stretch>
        </p:blipFill>
        <p:spPr>
          <a:xfrm>
            <a:off x="-96023" y="1452958"/>
            <a:ext cx="12384046" cy="4105360"/>
          </a:xfrm>
          <a:prstGeom prst="rect">
            <a:avLst/>
          </a:prstGeom>
        </p:spPr>
      </p:pic>
    </p:spTree>
    <p:extLst>
      <p:ext uri="{BB962C8B-B14F-4D97-AF65-F5344CB8AC3E}">
        <p14:creationId xmlns:p14="http://schemas.microsoft.com/office/powerpoint/2010/main" val="2975630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342C-6A79-72C5-0BE2-C040E8549A86}"/>
              </a:ext>
            </a:extLst>
          </p:cNvPr>
          <p:cNvSpPr>
            <a:spLocks noGrp="1"/>
          </p:cNvSpPr>
          <p:nvPr>
            <p:ph type="title"/>
          </p:nvPr>
        </p:nvSpPr>
        <p:spPr/>
        <p:txBody>
          <a:bodyPr/>
          <a:lstStyle/>
          <a:p>
            <a:r>
              <a:rPr lang="en-IN" dirty="0"/>
              <a:t>Sign and Magnitude Numbers</a:t>
            </a:r>
          </a:p>
        </p:txBody>
      </p:sp>
      <p:sp>
        <p:nvSpPr>
          <p:cNvPr id="3" name="Content Placeholder 2">
            <a:extLst>
              <a:ext uri="{FF2B5EF4-FFF2-40B4-BE49-F238E27FC236}">
                <a16:creationId xmlns:a16="http://schemas.microsoft.com/office/drawing/2014/main" id="{43398FE3-D33F-BE33-534B-3B20C611605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731604C3-563C-BA7D-80E5-EB4C8EC8B411}"/>
              </a:ext>
            </a:extLst>
          </p:cNvPr>
          <p:cNvPicPr>
            <a:picLocks noChangeAspect="1"/>
          </p:cNvPicPr>
          <p:nvPr/>
        </p:nvPicPr>
        <p:blipFill>
          <a:blip r:embed="rId2"/>
          <a:stretch>
            <a:fillRect/>
          </a:stretch>
        </p:blipFill>
        <p:spPr>
          <a:xfrm>
            <a:off x="550267" y="1650909"/>
            <a:ext cx="11526605" cy="3527266"/>
          </a:xfrm>
          <a:prstGeom prst="rect">
            <a:avLst/>
          </a:prstGeom>
        </p:spPr>
      </p:pic>
    </p:spTree>
    <p:extLst>
      <p:ext uri="{BB962C8B-B14F-4D97-AF65-F5344CB8AC3E}">
        <p14:creationId xmlns:p14="http://schemas.microsoft.com/office/powerpoint/2010/main" val="1737130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A0AD-733E-D522-CAD3-9E88455FF1A5}"/>
              </a:ext>
            </a:extLst>
          </p:cNvPr>
          <p:cNvSpPr>
            <a:spLocks noGrp="1"/>
          </p:cNvSpPr>
          <p:nvPr>
            <p:ph type="title"/>
          </p:nvPr>
        </p:nvSpPr>
        <p:spPr/>
        <p:txBody>
          <a:bodyPr/>
          <a:lstStyle/>
          <a:p>
            <a:r>
              <a:rPr lang="en-IN" dirty="0"/>
              <a:t>Sign and Magnitude Representation – 2</a:t>
            </a:r>
          </a:p>
        </p:txBody>
      </p:sp>
      <p:sp>
        <p:nvSpPr>
          <p:cNvPr id="3" name="Content Placeholder 2">
            <a:extLst>
              <a:ext uri="{FF2B5EF4-FFF2-40B4-BE49-F238E27FC236}">
                <a16:creationId xmlns:a16="http://schemas.microsoft.com/office/drawing/2014/main" id="{A13716E2-10EB-1025-D41A-3C5626475A98}"/>
              </a:ext>
            </a:extLst>
          </p:cNvPr>
          <p:cNvSpPr>
            <a:spLocks noGrp="1"/>
          </p:cNvSpPr>
          <p:nvPr>
            <p:ph idx="1"/>
          </p:nvPr>
        </p:nvSpPr>
        <p:spPr/>
        <p:txBody>
          <a:bodyPr/>
          <a:lstStyle/>
          <a:p>
            <a:endParaRPr lang="en-IN" dirty="0"/>
          </a:p>
          <a:p>
            <a:endParaRPr lang="en-IN" dirty="0"/>
          </a:p>
          <a:p>
            <a:r>
              <a:rPr lang="en-IN" dirty="0"/>
              <a:t>Observations</a:t>
            </a:r>
          </a:p>
          <a:p>
            <a:pPr lvl="1"/>
            <a:r>
              <a:rPr lang="en-IN" dirty="0"/>
              <a:t>Normally negative numbers are to the left of the positive numbers, but here it is the opposite</a:t>
            </a:r>
          </a:p>
          <a:p>
            <a:pPr lvl="1"/>
            <a:r>
              <a:rPr lang="en-IN" dirty="0"/>
              <a:t>We have two zeroes: positive 0 (0000) and negative 0 (1000)</a:t>
            </a:r>
          </a:p>
          <a:p>
            <a:pPr lvl="1"/>
            <a:r>
              <a:rPr lang="en-IN" dirty="0"/>
              <a:t>Since one bit is reserved for sign, only 7 bits are available for value</a:t>
            </a:r>
          </a:p>
        </p:txBody>
      </p:sp>
      <p:pic>
        <p:nvPicPr>
          <p:cNvPr id="5" name="Picture 4">
            <a:extLst>
              <a:ext uri="{FF2B5EF4-FFF2-40B4-BE49-F238E27FC236}">
                <a16:creationId xmlns:a16="http://schemas.microsoft.com/office/drawing/2014/main" id="{74536068-6060-AD80-46F4-04DB1E675477}"/>
              </a:ext>
            </a:extLst>
          </p:cNvPr>
          <p:cNvPicPr>
            <a:picLocks noChangeAspect="1"/>
          </p:cNvPicPr>
          <p:nvPr/>
        </p:nvPicPr>
        <p:blipFill>
          <a:blip r:embed="rId2"/>
          <a:stretch>
            <a:fillRect/>
          </a:stretch>
        </p:blipFill>
        <p:spPr>
          <a:xfrm>
            <a:off x="694362" y="1531303"/>
            <a:ext cx="10558407" cy="934496"/>
          </a:xfrm>
          <a:prstGeom prst="rect">
            <a:avLst/>
          </a:prstGeom>
        </p:spPr>
      </p:pic>
      <p:pic>
        <p:nvPicPr>
          <p:cNvPr id="6" name="Picture 5">
            <a:extLst>
              <a:ext uri="{FF2B5EF4-FFF2-40B4-BE49-F238E27FC236}">
                <a16:creationId xmlns:a16="http://schemas.microsoft.com/office/drawing/2014/main" id="{6792BB00-91A2-A5C5-8C5C-FA3A468CB121}"/>
              </a:ext>
            </a:extLst>
          </p:cNvPr>
          <p:cNvPicPr>
            <a:picLocks noChangeAspect="1"/>
          </p:cNvPicPr>
          <p:nvPr/>
        </p:nvPicPr>
        <p:blipFill>
          <a:blip r:embed="rId3"/>
          <a:stretch>
            <a:fillRect/>
          </a:stretch>
        </p:blipFill>
        <p:spPr>
          <a:xfrm>
            <a:off x="300957" y="5014060"/>
            <a:ext cx="11590085" cy="1047691"/>
          </a:xfrm>
          <a:prstGeom prst="rect">
            <a:avLst/>
          </a:prstGeom>
        </p:spPr>
      </p:pic>
    </p:spTree>
    <p:extLst>
      <p:ext uri="{BB962C8B-B14F-4D97-AF65-F5344CB8AC3E}">
        <p14:creationId xmlns:p14="http://schemas.microsoft.com/office/powerpoint/2010/main" val="98326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D5B3-5E2E-40D5-953E-CA7BBBCC6A14}"/>
              </a:ext>
            </a:extLst>
          </p:cNvPr>
          <p:cNvSpPr>
            <a:spLocks noGrp="1"/>
          </p:cNvSpPr>
          <p:nvPr>
            <p:ph type="title"/>
          </p:nvPr>
        </p:nvSpPr>
        <p:spPr/>
        <p:txBody>
          <a:bodyPr/>
          <a:lstStyle/>
          <a:p>
            <a:r>
              <a:rPr lang="en-IN" dirty="0"/>
              <a:t>Example – 1</a:t>
            </a:r>
          </a:p>
        </p:txBody>
      </p:sp>
      <p:sp>
        <p:nvSpPr>
          <p:cNvPr id="3" name="Content Placeholder 2">
            <a:extLst>
              <a:ext uri="{FF2B5EF4-FFF2-40B4-BE49-F238E27FC236}">
                <a16:creationId xmlns:a16="http://schemas.microsoft.com/office/drawing/2014/main" id="{C24DA9E0-25E0-0222-3821-CEB05C0006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39FEF22-9802-9239-E582-639E7EB1B7F2}"/>
              </a:ext>
            </a:extLst>
          </p:cNvPr>
          <p:cNvPicPr>
            <a:picLocks noChangeAspect="1"/>
          </p:cNvPicPr>
          <p:nvPr/>
        </p:nvPicPr>
        <p:blipFill>
          <a:blip r:embed="rId2"/>
          <a:stretch>
            <a:fillRect/>
          </a:stretch>
        </p:blipFill>
        <p:spPr>
          <a:xfrm>
            <a:off x="838200" y="2368188"/>
            <a:ext cx="9820912" cy="2522311"/>
          </a:xfrm>
          <a:prstGeom prst="rect">
            <a:avLst/>
          </a:prstGeom>
        </p:spPr>
      </p:pic>
    </p:spTree>
    <p:extLst>
      <p:ext uri="{BB962C8B-B14F-4D97-AF65-F5344CB8AC3E}">
        <p14:creationId xmlns:p14="http://schemas.microsoft.com/office/powerpoint/2010/main" val="3874436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D5B3-5E2E-40D5-953E-CA7BBBCC6A14}"/>
              </a:ext>
            </a:extLst>
          </p:cNvPr>
          <p:cNvSpPr>
            <a:spLocks noGrp="1"/>
          </p:cNvSpPr>
          <p:nvPr>
            <p:ph type="title"/>
          </p:nvPr>
        </p:nvSpPr>
        <p:spPr/>
        <p:txBody>
          <a:bodyPr/>
          <a:lstStyle/>
          <a:p>
            <a:r>
              <a:rPr lang="en-IN" dirty="0"/>
              <a:t>Example – 2</a:t>
            </a:r>
          </a:p>
        </p:txBody>
      </p:sp>
      <p:sp>
        <p:nvSpPr>
          <p:cNvPr id="3" name="Content Placeholder 2">
            <a:extLst>
              <a:ext uri="{FF2B5EF4-FFF2-40B4-BE49-F238E27FC236}">
                <a16:creationId xmlns:a16="http://schemas.microsoft.com/office/drawing/2014/main" id="{C24DA9E0-25E0-0222-3821-CEB05C0006BE}"/>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C781C21-FD56-D3DB-57BF-51BE9E2BB06E}"/>
              </a:ext>
            </a:extLst>
          </p:cNvPr>
          <p:cNvPicPr>
            <a:picLocks noChangeAspect="1"/>
          </p:cNvPicPr>
          <p:nvPr/>
        </p:nvPicPr>
        <p:blipFill>
          <a:blip r:embed="rId2"/>
          <a:stretch>
            <a:fillRect/>
          </a:stretch>
        </p:blipFill>
        <p:spPr>
          <a:xfrm>
            <a:off x="1007265" y="2654728"/>
            <a:ext cx="10177469" cy="2441254"/>
          </a:xfrm>
          <a:prstGeom prst="rect">
            <a:avLst/>
          </a:prstGeom>
        </p:spPr>
      </p:pic>
    </p:spTree>
    <p:extLst>
      <p:ext uri="{BB962C8B-B14F-4D97-AF65-F5344CB8AC3E}">
        <p14:creationId xmlns:p14="http://schemas.microsoft.com/office/powerpoint/2010/main" val="2836604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D5B3-5E2E-40D5-953E-CA7BBBCC6A14}"/>
              </a:ext>
            </a:extLst>
          </p:cNvPr>
          <p:cNvSpPr>
            <a:spLocks noGrp="1"/>
          </p:cNvSpPr>
          <p:nvPr>
            <p:ph type="title"/>
          </p:nvPr>
        </p:nvSpPr>
        <p:spPr/>
        <p:txBody>
          <a:bodyPr/>
          <a:lstStyle/>
          <a:p>
            <a:r>
              <a:rPr lang="en-IN" dirty="0"/>
              <a:t>Example – 3</a:t>
            </a:r>
          </a:p>
        </p:txBody>
      </p:sp>
      <p:sp>
        <p:nvSpPr>
          <p:cNvPr id="3" name="Content Placeholder 2">
            <a:extLst>
              <a:ext uri="{FF2B5EF4-FFF2-40B4-BE49-F238E27FC236}">
                <a16:creationId xmlns:a16="http://schemas.microsoft.com/office/drawing/2014/main" id="{C24DA9E0-25E0-0222-3821-CEB05C0006B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DB0CFA-68ED-C7EE-51D5-AF79020A72A5}"/>
              </a:ext>
            </a:extLst>
          </p:cNvPr>
          <p:cNvPicPr>
            <a:picLocks noChangeAspect="1"/>
          </p:cNvPicPr>
          <p:nvPr/>
        </p:nvPicPr>
        <p:blipFill>
          <a:blip r:embed="rId2"/>
          <a:stretch>
            <a:fillRect/>
          </a:stretch>
        </p:blipFill>
        <p:spPr>
          <a:xfrm>
            <a:off x="960811" y="2741640"/>
            <a:ext cx="10270377" cy="1737892"/>
          </a:xfrm>
          <a:prstGeom prst="rect">
            <a:avLst/>
          </a:prstGeom>
        </p:spPr>
      </p:pic>
    </p:spTree>
    <p:extLst>
      <p:ext uri="{BB962C8B-B14F-4D97-AF65-F5344CB8AC3E}">
        <p14:creationId xmlns:p14="http://schemas.microsoft.com/office/powerpoint/2010/main" val="378945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sp>
        <p:nvSpPr>
          <p:cNvPr id="3" name="Content Placeholder 2">
            <a:extLst>
              <a:ext uri="{FF2B5EF4-FFF2-40B4-BE49-F238E27FC236}">
                <a16:creationId xmlns:a16="http://schemas.microsoft.com/office/drawing/2014/main" id="{8404592A-7998-6059-D54D-D6B463EFB5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D5B3-5E2E-40D5-953E-CA7BBBCC6A14}"/>
              </a:ext>
            </a:extLst>
          </p:cNvPr>
          <p:cNvSpPr>
            <a:spLocks noGrp="1"/>
          </p:cNvSpPr>
          <p:nvPr>
            <p:ph type="title"/>
          </p:nvPr>
        </p:nvSpPr>
        <p:spPr/>
        <p:txBody>
          <a:bodyPr/>
          <a:lstStyle/>
          <a:p>
            <a:r>
              <a:rPr lang="en-IN" dirty="0"/>
              <a:t>Example – 3</a:t>
            </a:r>
          </a:p>
        </p:txBody>
      </p:sp>
      <p:sp>
        <p:nvSpPr>
          <p:cNvPr id="3" name="Content Placeholder 2">
            <a:extLst>
              <a:ext uri="{FF2B5EF4-FFF2-40B4-BE49-F238E27FC236}">
                <a16:creationId xmlns:a16="http://schemas.microsoft.com/office/drawing/2014/main" id="{C24DA9E0-25E0-0222-3821-CEB05C0006BE}"/>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0C9A33A8-1F87-9897-2A12-FB7CA5028BAB}"/>
              </a:ext>
            </a:extLst>
          </p:cNvPr>
          <p:cNvPicPr>
            <a:picLocks noChangeAspect="1"/>
          </p:cNvPicPr>
          <p:nvPr/>
        </p:nvPicPr>
        <p:blipFill>
          <a:blip r:embed="rId2"/>
          <a:stretch>
            <a:fillRect/>
          </a:stretch>
        </p:blipFill>
        <p:spPr>
          <a:xfrm>
            <a:off x="838200" y="2562488"/>
            <a:ext cx="10423997" cy="1577998"/>
          </a:xfrm>
          <a:prstGeom prst="rect">
            <a:avLst/>
          </a:prstGeom>
        </p:spPr>
      </p:pic>
    </p:spTree>
    <p:extLst>
      <p:ext uri="{BB962C8B-B14F-4D97-AF65-F5344CB8AC3E}">
        <p14:creationId xmlns:p14="http://schemas.microsoft.com/office/powerpoint/2010/main" val="2886715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5914-B2D8-9D72-99F0-68A04170D843}"/>
              </a:ext>
            </a:extLst>
          </p:cNvPr>
          <p:cNvSpPr>
            <a:spLocks noGrp="1"/>
          </p:cNvSpPr>
          <p:nvPr>
            <p:ph type="title"/>
          </p:nvPr>
        </p:nvSpPr>
        <p:spPr/>
        <p:txBody>
          <a:bodyPr/>
          <a:lstStyle/>
          <a:p>
            <a:r>
              <a:rPr lang="en-IN" dirty="0"/>
              <a:t>Sign and Magnitude Numbers</a:t>
            </a:r>
          </a:p>
        </p:txBody>
      </p:sp>
      <p:sp>
        <p:nvSpPr>
          <p:cNvPr id="3" name="Content Placeholder 2">
            <a:extLst>
              <a:ext uri="{FF2B5EF4-FFF2-40B4-BE49-F238E27FC236}">
                <a16:creationId xmlns:a16="http://schemas.microsoft.com/office/drawing/2014/main" id="{D4258FDD-627B-2BAC-76E1-637675568F56}"/>
              </a:ext>
            </a:extLst>
          </p:cNvPr>
          <p:cNvSpPr>
            <a:spLocks noGrp="1"/>
          </p:cNvSpPr>
          <p:nvPr>
            <p:ph idx="1"/>
          </p:nvPr>
        </p:nvSpPr>
        <p:spPr/>
        <p:txBody>
          <a:bodyPr>
            <a:normAutofit lnSpcReduction="10000"/>
          </a:bodyPr>
          <a:lstStyle/>
          <a:p>
            <a:r>
              <a:rPr lang="en-US" dirty="0"/>
              <a:t>The main advantage of sign-magnitude numbers is their simplicity.</a:t>
            </a:r>
          </a:p>
          <a:p>
            <a:r>
              <a:rPr lang="en-US" dirty="0"/>
              <a:t>Negative numbers are identical to positive numbers, except for the sign bit. </a:t>
            </a:r>
          </a:p>
          <a:p>
            <a:r>
              <a:rPr lang="en-US" dirty="0"/>
              <a:t>Because of this, you can easily find the magnitude by deleting the sign bit and converting the remaining bits to their decimal equivalents. </a:t>
            </a:r>
          </a:p>
          <a:p>
            <a:r>
              <a:rPr lang="en-US" dirty="0"/>
              <a:t>If you don't have to add or subtract the data, sign-magnitude numbers are acceptable.</a:t>
            </a:r>
          </a:p>
          <a:p>
            <a:r>
              <a:rPr lang="en-US" dirty="0"/>
              <a:t>Unfortunately, sign-magnitude numbers have limited use because they require complicated arithmetic circuits. </a:t>
            </a:r>
          </a:p>
          <a:p>
            <a:r>
              <a:rPr lang="en-US" dirty="0"/>
              <a:t>Solution: 2’s complement representation</a:t>
            </a:r>
          </a:p>
          <a:p>
            <a:endParaRPr lang="en-IN" dirty="0"/>
          </a:p>
        </p:txBody>
      </p:sp>
    </p:spTree>
    <p:extLst>
      <p:ext uri="{BB962C8B-B14F-4D97-AF65-F5344CB8AC3E}">
        <p14:creationId xmlns:p14="http://schemas.microsoft.com/office/powerpoint/2010/main" val="263892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AA4F-90D8-A8AD-9AB1-5E7FED74079C}"/>
              </a:ext>
            </a:extLst>
          </p:cNvPr>
          <p:cNvSpPr>
            <a:spLocks noGrp="1"/>
          </p:cNvSpPr>
          <p:nvPr>
            <p:ph type="title"/>
          </p:nvPr>
        </p:nvSpPr>
        <p:spPr/>
        <p:txBody>
          <a:bodyPr/>
          <a:lstStyle/>
          <a:p>
            <a:r>
              <a:rPr lang="en-IN" dirty="0"/>
              <a:t>1’s Complement Representation</a:t>
            </a:r>
          </a:p>
        </p:txBody>
      </p:sp>
      <p:sp>
        <p:nvSpPr>
          <p:cNvPr id="3" name="Content Placeholder 2">
            <a:extLst>
              <a:ext uri="{FF2B5EF4-FFF2-40B4-BE49-F238E27FC236}">
                <a16:creationId xmlns:a16="http://schemas.microsoft.com/office/drawing/2014/main" id="{1C98AD76-4055-6041-C164-27B19910C0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B57505-BF95-8A59-74EA-4F53D8251152}"/>
              </a:ext>
            </a:extLst>
          </p:cNvPr>
          <p:cNvPicPr>
            <a:picLocks noChangeAspect="1"/>
          </p:cNvPicPr>
          <p:nvPr/>
        </p:nvPicPr>
        <p:blipFill>
          <a:blip r:embed="rId2"/>
          <a:stretch>
            <a:fillRect/>
          </a:stretch>
        </p:blipFill>
        <p:spPr>
          <a:xfrm>
            <a:off x="1016528" y="1316822"/>
            <a:ext cx="9709693" cy="4860141"/>
          </a:xfrm>
          <a:prstGeom prst="rect">
            <a:avLst/>
          </a:prstGeom>
        </p:spPr>
      </p:pic>
    </p:spTree>
    <p:extLst>
      <p:ext uri="{BB962C8B-B14F-4D97-AF65-F5344CB8AC3E}">
        <p14:creationId xmlns:p14="http://schemas.microsoft.com/office/powerpoint/2010/main" val="904486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330E-575F-37A6-D7DB-309CF139B817}"/>
              </a:ext>
            </a:extLst>
          </p:cNvPr>
          <p:cNvSpPr>
            <a:spLocks noGrp="1"/>
          </p:cNvSpPr>
          <p:nvPr>
            <p:ph type="title"/>
          </p:nvPr>
        </p:nvSpPr>
        <p:spPr/>
        <p:txBody>
          <a:bodyPr/>
          <a:lstStyle/>
          <a:p>
            <a:r>
              <a:rPr lang="en-IN" dirty="0"/>
              <a:t>2’s Complement Representation</a:t>
            </a:r>
          </a:p>
        </p:txBody>
      </p:sp>
      <p:sp>
        <p:nvSpPr>
          <p:cNvPr id="3" name="Content Placeholder 2">
            <a:extLst>
              <a:ext uri="{FF2B5EF4-FFF2-40B4-BE49-F238E27FC236}">
                <a16:creationId xmlns:a16="http://schemas.microsoft.com/office/drawing/2014/main" id="{BEE020DF-FABE-66F3-BFC1-4E372C256B9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0E2EBA-E2BE-5152-59F6-5318E1DBDC2C}"/>
              </a:ext>
            </a:extLst>
          </p:cNvPr>
          <p:cNvPicPr>
            <a:picLocks noChangeAspect="1"/>
          </p:cNvPicPr>
          <p:nvPr/>
        </p:nvPicPr>
        <p:blipFill>
          <a:blip r:embed="rId2"/>
          <a:stretch>
            <a:fillRect/>
          </a:stretch>
        </p:blipFill>
        <p:spPr>
          <a:xfrm>
            <a:off x="473311" y="2089043"/>
            <a:ext cx="11245378" cy="2679913"/>
          </a:xfrm>
          <a:prstGeom prst="rect">
            <a:avLst/>
          </a:prstGeom>
        </p:spPr>
      </p:pic>
    </p:spTree>
    <p:extLst>
      <p:ext uri="{BB962C8B-B14F-4D97-AF65-F5344CB8AC3E}">
        <p14:creationId xmlns:p14="http://schemas.microsoft.com/office/powerpoint/2010/main" val="1703476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A4DE-469D-E098-31B5-CC3FE5A5F3C0}"/>
              </a:ext>
            </a:extLst>
          </p:cNvPr>
          <p:cNvSpPr>
            <a:spLocks noGrp="1"/>
          </p:cNvSpPr>
          <p:nvPr>
            <p:ph type="title"/>
          </p:nvPr>
        </p:nvSpPr>
        <p:spPr/>
        <p:txBody>
          <a:bodyPr/>
          <a:lstStyle/>
          <a:p>
            <a:r>
              <a:rPr lang="en-IN" dirty="0"/>
              <a:t>More Examples</a:t>
            </a:r>
          </a:p>
        </p:txBody>
      </p:sp>
      <p:sp>
        <p:nvSpPr>
          <p:cNvPr id="3" name="Content Placeholder 2">
            <a:extLst>
              <a:ext uri="{FF2B5EF4-FFF2-40B4-BE49-F238E27FC236}">
                <a16:creationId xmlns:a16="http://schemas.microsoft.com/office/drawing/2014/main" id="{0D019E6C-50AF-F185-372A-881FFBF89C1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C65DF5-0DB1-932D-5319-4649D8BFF21C}"/>
              </a:ext>
            </a:extLst>
          </p:cNvPr>
          <p:cNvPicPr>
            <a:picLocks noChangeAspect="1"/>
          </p:cNvPicPr>
          <p:nvPr/>
        </p:nvPicPr>
        <p:blipFill>
          <a:blip r:embed="rId2"/>
          <a:stretch>
            <a:fillRect/>
          </a:stretch>
        </p:blipFill>
        <p:spPr>
          <a:xfrm>
            <a:off x="838200" y="2170668"/>
            <a:ext cx="9938684" cy="2516663"/>
          </a:xfrm>
          <a:prstGeom prst="rect">
            <a:avLst/>
          </a:prstGeom>
        </p:spPr>
      </p:pic>
    </p:spTree>
    <p:extLst>
      <p:ext uri="{BB962C8B-B14F-4D97-AF65-F5344CB8AC3E}">
        <p14:creationId xmlns:p14="http://schemas.microsoft.com/office/powerpoint/2010/main" val="3311476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E36-51C6-5B23-91DD-CCD672D8089B}"/>
              </a:ext>
            </a:extLst>
          </p:cNvPr>
          <p:cNvSpPr>
            <a:spLocks noGrp="1"/>
          </p:cNvSpPr>
          <p:nvPr>
            <p:ph type="title"/>
          </p:nvPr>
        </p:nvSpPr>
        <p:spPr/>
        <p:txBody>
          <a:bodyPr/>
          <a:lstStyle/>
          <a:p>
            <a:r>
              <a:rPr lang="en-IN" dirty="0"/>
              <a:t>Why 2’s Complement? – Part 1</a:t>
            </a:r>
          </a:p>
        </p:txBody>
      </p:sp>
      <p:sp>
        <p:nvSpPr>
          <p:cNvPr id="3" name="Content Placeholder 2">
            <a:extLst>
              <a:ext uri="{FF2B5EF4-FFF2-40B4-BE49-F238E27FC236}">
                <a16:creationId xmlns:a16="http://schemas.microsoft.com/office/drawing/2014/main" id="{8624A500-A886-C80A-3B0E-86F7B9C9D8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67950B-3E85-F98D-960E-1441BB47F205}"/>
              </a:ext>
            </a:extLst>
          </p:cNvPr>
          <p:cNvPicPr>
            <a:picLocks noChangeAspect="1"/>
          </p:cNvPicPr>
          <p:nvPr/>
        </p:nvPicPr>
        <p:blipFill>
          <a:blip r:embed="rId2"/>
          <a:stretch>
            <a:fillRect/>
          </a:stretch>
        </p:blipFill>
        <p:spPr>
          <a:xfrm>
            <a:off x="2232803" y="1517010"/>
            <a:ext cx="7466002" cy="5207516"/>
          </a:xfrm>
          <a:prstGeom prst="rect">
            <a:avLst/>
          </a:prstGeom>
        </p:spPr>
      </p:pic>
    </p:spTree>
    <p:extLst>
      <p:ext uri="{BB962C8B-B14F-4D97-AF65-F5344CB8AC3E}">
        <p14:creationId xmlns:p14="http://schemas.microsoft.com/office/powerpoint/2010/main" val="2708161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E36-51C6-5B23-91DD-CCD672D8089B}"/>
              </a:ext>
            </a:extLst>
          </p:cNvPr>
          <p:cNvSpPr>
            <a:spLocks noGrp="1"/>
          </p:cNvSpPr>
          <p:nvPr>
            <p:ph type="title"/>
          </p:nvPr>
        </p:nvSpPr>
        <p:spPr/>
        <p:txBody>
          <a:bodyPr/>
          <a:lstStyle/>
          <a:p>
            <a:r>
              <a:rPr lang="en-IN" dirty="0"/>
              <a:t>Why 2’s Complement? – Part 2</a:t>
            </a:r>
          </a:p>
        </p:txBody>
      </p:sp>
      <p:sp>
        <p:nvSpPr>
          <p:cNvPr id="3" name="Content Placeholder 2">
            <a:extLst>
              <a:ext uri="{FF2B5EF4-FFF2-40B4-BE49-F238E27FC236}">
                <a16:creationId xmlns:a16="http://schemas.microsoft.com/office/drawing/2014/main" id="{8624A500-A886-C80A-3B0E-86F7B9C9D86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D1F62A78-0FCE-0B04-001D-1A111EB8BB41}"/>
              </a:ext>
            </a:extLst>
          </p:cNvPr>
          <p:cNvPicPr>
            <a:picLocks noChangeAspect="1"/>
          </p:cNvPicPr>
          <p:nvPr/>
        </p:nvPicPr>
        <p:blipFill>
          <a:blip r:embed="rId2"/>
          <a:stretch>
            <a:fillRect/>
          </a:stretch>
        </p:blipFill>
        <p:spPr>
          <a:xfrm>
            <a:off x="77250" y="2318783"/>
            <a:ext cx="12037499" cy="2910763"/>
          </a:xfrm>
          <a:prstGeom prst="rect">
            <a:avLst/>
          </a:prstGeom>
        </p:spPr>
      </p:pic>
    </p:spTree>
    <p:extLst>
      <p:ext uri="{BB962C8B-B14F-4D97-AF65-F5344CB8AC3E}">
        <p14:creationId xmlns:p14="http://schemas.microsoft.com/office/powerpoint/2010/main" val="2540218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8E36-51C6-5B23-91DD-CCD672D8089B}"/>
              </a:ext>
            </a:extLst>
          </p:cNvPr>
          <p:cNvSpPr>
            <a:spLocks noGrp="1"/>
          </p:cNvSpPr>
          <p:nvPr>
            <p:ph type="title"/>
          </p:nvPr>
        </p:nvSpPr>
        <p:spPr/>
        <p:txBody>
          <a:bodyPr/>
          <a:lstStyle/>
          <a:p>
            <a:r>
              <a:rPr lang="en-IN" dirty="0"/>
              <a:t>Why 2’s Complement? – Part 3</a:t>
            </a:r>
          </a:p>
        </p:txBody>
      </p:sp>
      <p:sp>
        <p:nvSpPr>
          <p:cNvPr id="3" name="Content Placeholder 2">
            <a:extLst>
              <a:ext uri="{FF2B5EF4-FFF2-40B4-BE49-F238E27FC236}">
                <a16:creationId xmlns:a16="http://schemas.microsoft.com/office/drawing/2014/main" id="{8624A500-A886-C80A-3B0E-86F7B9C9D8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6CB30C-5060-C8B5-7CE3-BEC14AA1D3E9}"/>
              </a:ext>
            </a:extLst>
          </p:cNvPr>
          <p:cNvPicPr>
            <a:picLocks noChangeAspect="1"/>
          </p:cNvPicPr>
          <p:nvPr/>
        </p:nvPicPr>
        <p:blipFill>
          <a:blip r:embed="rId2"/>
          <a:stretch>
            <a:fillRect/>
          </a:stretch>
        </p:blipFill>
        <p:spPr>
          <a:xfrm>
            <a:off x="1732050" y="1292709"/>
            <a:ext cx="7566061" cy="5417169"/>
          </a:xfrm>
          <a:prstGeom prst="rect">
            <a:avLst/>
          </a:prstGeom>
        </p:spPr>
      </p:pic>
    </p:spTree>
    <p:extLst>
      <p:ext uri="{BB962C8B-B14F-4D97-AF65-F5344CB8AC3E}">
        <p14:creationId xmlns:p14="http://schemas.microsoft.com/office/powerpoint/2010/main" val="2981141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9B91-D1BA-D432-F169-D74204EA1B0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929D7802-A771-3931-369A-3AFEC6F9E390}"/>
              </a:ext>
            </a:extLst>
          </p:cNvPr>
          <p:cNvSpPr>
            <a:spLocks noGrp="1"/>
          </p:cNvSpPr>
          <p:nvPr>
            <p:ph idx="1"/>
          </p:nvPr>
        </p:nvSpPr>
        <p:spPr/>
        <p:txBody>
          <a:bodyPr>
            <a:normAutofit fontScale="77500" lnSpcReduction="20000"/>
          </a:bodyPr>
          <a:lstStyle/>
          <a:p>
            <a:r>
              <a:rPr lang="en-US" dirty="0"/>
              <a:t>What does the foregoing mean? It means that taking the 2's complement is equivalent to negation, changing the sign of the number. Why is this important? Because it's easy to build a logic circuit that produces the</a:t>
            </a:r>
          </a:p>
          <a:p>
            <a:r>
              <a:rPr lang="en-US" dirty="0"/>
              <a:t>2's complement. Whenever this circuit takes the 2's complement, the output is the negative of the input. </a:t>
            </a:r>
          </a:p>
          <a:p>
            <a:r>
              <a:rPr lang="en-US" dirty="0"/>
              <a:t>This key idea leads to an incredibly simple arithmetic circuit that can add and subtract.</a:t>
            </a:r>
          </a:p>
          <a:p>
            <a:r>
              <a:rPr lang="en-US" dirty="0"/>
              <a:t>In summary, here are the things to remember about 2' s complement representation:</a:t>
            </a:r>
          </a:p>
          <a:p>
            <a:r>
              <a:rPr lang="en-US" dirty="0"/>
              <a:t>1. Positive numbers always have a sign bit of 0, and negative numbers always have a sign bit of 1.</a:t>
            </a:r>
          </a:p>
          <a:p>
            <a:r>
              <a:rPr lang="en-US" dirty="0"/>
              <a:t>2. Positive numbers are stored in sign-magnitude form.</a:t>
            </a:r>
          </a:p>
          <a:p>
            <a:r>
              <a:rPr lang="en-US" dirty="0"/>
              <a:t>3. Negative numbers are stored as 2's complements.</a:t>
            </a:r>
          </a:p>
          <a:p>
            <a:r>
              <a:rPr lang="en-US" dirty="0"/>
              <a:t>4. Taking the 2's complement is equivalent to a sign change. </a:t>
            </a:r>
            <a:endParaRPr lang="en-IN" dirty="0"/>
          </a:p>
        </p:txBody>
      </p:sp>
    </p:spTree>
    <p:extLst>
      <p:ext uri="{BB962C8B-B14F-4D97-AF65-F5344CB8AC3E}">
        <p14:creationId xmlns:p14="http://schemas.microsoft.com/office/powerpoint/2010/main" val="2585143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F0D7-2FD5-2ED7-9018-A61E84E5B671}"/>
              </a:ext>
            </a:extLst>
          </p:cNvPr>
          <p:cNvSpPr>
            <a:spLocks noGrp="1"/>
          </p:cNvSpPr>
          <p:nvPr>
            <p:ph type="title"/>
          </p:nvPr>
        </p:nvSpPr>
        <p:spPr/>
        <p:txBody>
          <a:bodyPr/>
          <a:lstStyle/>
          <a:p>
            <a:r>
              <a:rPr lang="en-IN" dirty="0"/>
              <a:t>One’s and Two’s Complement</a:t>
            </a:r>
          </a:p>
        </p:txBody>
      </p:sp>
      <p:sp>
        <p:nvSpPr>
          <p:cNvPr id="3" name="Content Placeholder 2">
            <a:extLst>
              <a:ext uri="{FF2B5EF4-FFF2-40B4-BE49-F238E27FC236}">
                <a16:creationId xmlns:a16="http://schemas.microsoft.com/office/drawing/2014/main" id="{3DE866CD-103E-4453-FE02-2B3F9CD86DA0}"/>
              </a:ext>
            </a:extLst>
          </p:cNvPr>
          <p:cNvSpPr>
            <a:spLocks noGrp="1"/>
          </p:cNvSpPr>
          <p:nvPr>
            <p:ph idx="1"/>
          </p:nvPr>
        </p:nvSpPr>
        <p:spPr/>
        <p:txBody>
          <a:bodyPr>
            <a:normAutofit lnSpcReduction="10000"/>
          </a:bodyPr>
          <a:lstStyle/>
          <a:p>
            <a:r>
              <a:rPr lang="en-US" b="1" dirty="0"/>
              <a:t>One’s complement </a:t>
            </a:r>
            <a:r>
              <a:rPr lang="en-US" dirty="0"/>
              <a:t>of an integer: This operation simply changes each 0-bit to a 1-bit, and a 1-bit is changed to a 0-bit. (NOT gate)</a:t>
            </a:r>
          </a:p>
          <a:p>
            <a:r>
              <a:rPr lang="en-US" dirty="0"/>
              <a:t>Almost all computers use </a:t>
            </a:r>
            <a:r>
              <a:rPr lang="en-US" b="1" dirty="0"/>
              <a:t>two’s complement </a:t>
            </a:r>
            <a:r>
              <a:rPr lang="en-US" dirty="0"/>
              <a:t>representation to store a signed integer</a:t>
            </a:r>
          </a:p>
          <a:p>
            <a:r>
              <a:rPr lang="en-US" dirty="0"/>
              <a:t>A very interesting point about two’s complement is that there is only one zero in this representation. </a:t>
            </a:r>
          </a:p>
          <a:p>
            <a:r>
              <a:rPr lang="en-US" dirty="0"/>
              <a:t>In sign-and-magnitude representation, there are two zeros (+0 and -0).</a:t>
            </a:r>
          </a:p>
          <a:p>
            <a:r>
              <a:rPr lang="en-US" dirty="0"/>
              <a:t>Two’s complement representation is the standard representation for storing integers in computers today.</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97127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sp>
        <p:nvSpPr>
          <p:cNvPr id="3" name="Content Placeholder 2">
            <a:extLst>
              <a:ext uri="{FF2B5EF4-FFF2-40B4-BE49-F238E27FC236}">
                <a16:creationId xmlns:a16="http://schemas.microsoft.com/office/drawing/2014/main" id="{3C2A1E6C-DD9C-8A3D-9E89-C0F0E57D3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1707-46F1-E799-972B-0505811B97BC}"/>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B5A98863-4538-B862-630E-BD92FC1CF2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CA6F04-0AEF-2BBD-AD2F-01FACD1B8FFE}"/>
              </a:ext>
            </a:extLst>
          </p:cNvPr>
          <p:cNvPicPr>
            <a:picLocks noChangeAspect="1"/>
          </p:cNvPicPr>
          <p:nvPr/>
        </p:nvPicPr>
        <p:blipFill>
          <a:blip r:embed="rId2"/>
          <a:stretch>
            <a:fillRect/>
          </a:stretch>
        </p:blipFill>
        <p:spPr>
          <a:xfrm>
            <a:off x="1016889" y="1918210"/>
            <a:ext cx="9909812" cy="1657197"/>
          </a:xfrm>
          <a:prstGeom prst="rect">
            <a:avLst/>
          </a:prstGeom>
        </p:spPr>
      </p:pic>
    </p:spTree>
    <p:extLst>
      <p:ext uri="{BB962C8B-B14F-4D97-AF65-F5344CB8AC3E}">
        <p14:creationId xmlns:p14="http://schemas.microsoft.com/office/powerpoint/2010/main" val="1535223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168A6-3F9D-CC12-11BD-DBA91274D36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23ED9B2E-D8D0-2B1A-5B3E-DAF301DB62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F8DF97-ED72-128F-0684-524E4C0C703C}"/>
              </a:ext>
            </a:extLst>
          </p:cNvPr>
          <p:cNvPicPr>
            <a:picLocks noChangeAspect="1"/>
          </p:cNvPicPr>
          <p:nvPr/>
        </p:nvPicPr>
        <p:blipFill>
          <a:blip r:embed="rId2"/>
          <a:stretch>
            <a:fillRect/>
          </a:stretch>
        </p:blipFill>
        <p:spPr>
          <a:xfrm>
            <a:off x="1806167" y="1315427"/>
            <a:ext cx="9176907" cy="5177448"/>
          </a:xfrm>
          <a:prstGeom prst="rect">
            <a:avLst/>
          </a:prstGeom>
        </p:spPr>
      </p:pic>
    </p:spTree>
    <p:extLst>
      <p:ext uri="{BB962C8B-B14F-4D97-AF65-F5344CB8AC3E}">
        <p14:creationId xmlns:p14="http://schemas.microsoft.com/office/powerpoint/2010/main" val="729934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9921-9DAF-6212-3940-C21AD1CD2399}"/>
              </a:ext>
            </a:extLst>
          </p:cNvPr>
          <p:cNvSpPr>
            <a:spLocks noGrp="1"/>
          </p:cNvSpPr>
          <p:nvPr>
            <p:ph type="title"/>
          </p:nvPr>
        </p:nvSpPr>
        <p:spPr/>
        <p:txBody>
          <a:bodyPr/>
          <a:lstStyle/>
          <a:p>
            <a:r>
              <a:rPr lang="en-IN" dirty="0"/>
              <a:t>Two’s Complement: Another method</a:t>
            </a:r>
          </a:p>
        </p:txBody>
      </p:sp>
      <p:sp>
        <p:nvSpPr>
          <p:cNvPr id="3" name="Content Placeholder 2">
            <a:extLst>
              <a:ext uri="{FF2B5EF4-FFF2-40B4-BE49-F238E27FC236}">
                <a16:creationId xmlns:a16="http://schemas.microsoft.com/office/drawing/2014/main" id="{FC4AFA60-D6C7-10F9-667B-6BD97CD95700}"/>
              </a:ext>
            </a:extLst>
          </p:cNvPr>
          <p:cNvSpPr>
            <a:spLocks noGrp="1"/>
          </p:cNvSpPr>
          <p:nvPr>
            <p:ph idx="1"/>
          </p:nvPr>
        </p:nvSpPr>
        <p:spPr/>
        <p:txBody>
          <a:bodyPr/>
          <a:lstStyle/>
          <a:p>
            <a:r>
              <a:rPr lang="en-IN" dirty="0"/>
              <a:t>Take 1’s complement of a number and add 1</a:t>
            </a:r>
          </a:p>
          <a:p>
            <a:r>
              <a:rPr lang="en-IN" dirty="0"/>
              <a:t>Example: Original number is 0101</a:t>
            </a:r>
          </a:p>
          <a:p>
            <a:r>
              <a:rPr lang="en-IN" dirty="0"/>
              <a:t>One’s complement: 1010</a:t>
            </a:r>
          </a:p>
          <a:p>
            <a:r>
              <a:rPr lang="en-IN" dirty="0"/>
              <a:t>Two’s complement: 1011</a:t>
            </a:r>
          </a:p>
          <a:p>
            <a:endParaRPr lang="en-IN" dirty="0"/>
          </a:p>
          <a:p>
            <a:r>
              <a:rPr lang="en-IN" dirty="0"/>
              <a:t>Verify using the earlier technique (copy from right until a 1 is copied, then flip bits)</a:t>
            </a:r>
          </a:p>
          <a:p>
            <a:pPr lvl="1"/>
            <a:r>
              <a:rPr lang="en-IN" dirty="0"/>
              <a:t>0		1	0	1		Original number</a:t>
            </a:r>
          </a:p>
          <a:p>
            <a:pPr lvl="1"/>
            <a:r>
              <a:rPr lang="en-IN" dirty="0"/>
              <a:t>1		0	1	1		Two’s complement	</a:t>
            </a:r>
          </a:p>
        </p:txBody>
      </p:sp>
    </p:spTree>
    <p:extLst>
      <p:ext uri="{BB962C8B-B14F-4D97-AF65-F5344CB8AC3E}">
        <p14:creationId xmlns:p14="http://schemas.microsoft.com/office/powerpoint/2010/main" val="698002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4E3F-2E6D-AE07-09AD-ED52B52C47BA}"/>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A8FFFE5F-7FAB-24E5-8F77-13779884F4C7}"/>
              </a:ext>
            </a:extLst>
          </p:cNvPr>
          <p:cNvSpPr>
            <a:spLocks noGrp="1"/>
          </p:cNvSpPr>
          <p:nvPr>
            <p:ph idx="1"/>
          </p:nvPr>
        </p:nvSpPr>
        <p:spPr/>
        <p:txBody>
          <a:bodyPr/>
          <a:lstStyle/>
          <a:p>
            <a:r>
              <a:rPr lang="en-US" dirty="0"/>
              <a:t>Store the integer 28 in an 8-bit memory location using two’s complement representation.</a:t>
            </a:r>
          </a:p>
          <a:p>
            <a:endParaRPr lang="en-IN" dirty="0"/>
          </a:p>
        </p:txBody>
      </p:sp>
      <p:pic>
        <p:nvPicPr>
          <p:cNvPr id="7" name="Picture 6">
            <a:extLst>
              <a:ext uri="{FF2B5EF4-FFF2-40B4-BE49-F238E27FC236}">
                <a16:creationId xmlns:a16="http://schemas.microsoft.com/office/drawing/2014/main" id="{3FB85C84-2323-BA5D-513E-CC3813392F17}"/>
              </a:ext>
            </a:extLst>
          </p:cNvPr>
          <p:cNvPicPr>
            <a:picLocks noChangeAspect="1"/>
          </p:cNvPicPr>
          <p:nvPr/>
        </p:nvPicPr>
        <p:blipFill>
          <a:blip r:embed="rId2"/>
          <a:stretch>
            <a:fillRect/>
          </a:stretch>
        </p:blipFill>
        <p:spPr>
          <a:xfrm>
            <a:off x="1137751" y="2804782"/>
            <a:ext cx="9085035" cy="1634292"/>
          </a:xfrm>
          <a:prstGeom prst="rect">
            <a:avLst/>
          </a:prstGeom>
        </p:spPr>
      </p:pic>
    </p:spTree>
    <p:extLst>
      <p:ext uri="{BB962C8B-B14F-4D97-AF65-F5344CB8AC3E}">
        <p14:creationId xmlns:p14="http://schemas.microsoft.com/office/powerpoint/2010/main" val="1965584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4E3F-2E6D-AE07-09AD-ED52B52C47BA}"/>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A8FFFE5F-7FAB-24E5-8F77-13779884F4C7}"/>
              </a:ext>
            </a:extLst>
          </p:cNvPr>
          <p:cNvSpPr>
            <a:spLocks noGrp="1"/>
          </p:cNvSpPr>
          <p:nvPr>
            <p:ph idx="1"/>
          </p:nvPr>
        </p:nvSpPr>
        <p:spPr/>
        <p:txBody>
          <a:bodyPr/>
          <a:lstStyle/>
          <a:p>
            <a:r>
              <a:rPr lang="en-US" dirty="0"/>
              <a:t>Store the integer -28 in an 8-bit memory location using two’s complement representation.</a:t>
            </a:r>
          </a:p>
          <a:p>
            <a:endParaRPr lang="en-IN" dirty="0"/>
          </a:p>
        </p:txBody>
      </p:sp>
      <p:pic>
        <p:nvPicPr>
          <p:cNvPr id="5" name="Picture 4">
            <a:extLst>
              <a:ext uri="{FF2B5EF4-FFF2-40B4-BE49-F238E27FC236}">
                <a16:creationId xmlns:a16="http://schemas.microsoft.com/office/drawing/2014/main" id="{E7BCFB94-2DF9-BC40-2AE7-3E5A650A2B4F}"/>
              </a:ext>
            </a:extLst>
          </p:cNvPr>
          <p:cNvPicPr>
            <a:picLocks noChangeAspect="1"/>
          </p:cNvPicPr>
          <p:nvPr/>
        </p:nvPicPr>
        <p:blipFill>
          <a:blip r:embed="rId2"/>
          <a:stretch>
            <a:fillRect/>
          </a:stretch>
        </p:blipFill>
        <p:spPr>
          <a:xfrm>
            <a:off x="1043246" y="2911448"/>
            <a:ext cx="10389839" cy="1824939"/>
          </a:xfrm>
          <a:prstGeom prst="rect">
            <a:avLst/>
          </a:prstGeom>
        </p:spPr>
      </p:pic>
    </p:spTree>
    <p:extLst>
      <p:ext uri="{BB962C8B-B14F-4D97-AF65-F5344CB8AC3E}">
        <p14:creationId xmlns:p14="http://schemas.microsoft.com/office/powerpoint/2010/main" val="2461854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4E3F-2E6D-AE07-09AD-ED52B52C47BA}"/>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A8FFFE5F-7FAB-24E5-8F77-13779884F4C7}"/>
              </a:ext>
            </a:extLst>
          </p:cNvPr>
          <p:cNvSpPr>
            <a:spLocks noGrp="1"/>
          </p:cNvSpPr>
          <p:nvPr>
            <p:ph idx="1"/>
          </p:nvPr>
        </p:nvSpPr>
        <p:spPr/>
        <p:txBody>
          <a:bodyPr/>
          <a:lstStyle/>
          <a:p>
            <a:r>
              <a:rPr lang="en-US" dirty="0"/>
              <a:t>Retrieve the integer that is stored as 00001101 in memory in two’s complement format.</a:t>
            </a:r>
          </a:p>
          <a:p>
            <a:endParaRPr lang="en-US" dirty="0"/>
          </a:p>
          <a:p>
            <a:endParaRPr lang="en-IN" dirty="0"/>
          </a:p>
        </p:txBody>
      </p:sp>
      <p:pic>
        <p:nvPicPr>
          <p:cNvPr id="6" name="Picture 5">
            <a:extLst>
              <a:ext uri="{FF2B5EF4-FFF2-40B4-BE49-F238E27FC236}">
                <a16:creationId xmlns:a16="http://schemas.microsoft.com/office/drawing/2014/main" id="{C14EFF4E-863B-D0F1-DCAE-50CD72CD94C4}"/>
              </a:ext>
            </a:extLst>
          </p:cNvPr>
          <p:cNvPicPr>
            <a:picLocks noChangeAspect="1"/>
          </p:cNvPicPr>
          <p:nvPr/>
        </p:nvPicPr>
        <p:blipFill>
          <a:blip r:embed="rId2"/>
          <a:stretch>
            <a:fillRect/>
          </a:stretch>
        </p:blipFill>
        <p:spPr>
          <a:xfrm>
            <a:off x="1095727" y="2916525"/>
            <a:ext cx="9901247" cy="2045893"/>
          </a:xfrm>
          <a:prstGeom prst="rect">
            <a:avLst/>
          </a:prstGeom>
        </p:spPr>
      </p:pic>
    </p:spTree>
    <p:extLst>
      <p:ext uri="{BB962C8B-B14F-4D97-AF65-F5344CB8AC3E}">
        <p14:creationId xmlns:p14="http://schemas.microsoft.com/office/powerpoint/2010/main" val="672568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4E3F-2E6D-AE07-09AD-ED52B52C47BA}"/>
              </a:ext>
            </a:extLst>
          </p:cNvPr>
          <p:cNvSpPr>
            <a:spLocks noGrp="1"/>
          </p:cNvSpPr>
          <p:nvPr>
            <p:ph type="title"/>
          </p:nvPr>
        </p:nvSpPr>
        <p:spPr/>
        <p:txBody>
          <a:bodyPr/>
          <a:lstStyle/>
          <a:p>
            <a:r>
              <a:rPr lang="en-IN" dirty="0"/>
              <a:t>Problems</a:t>
            </a:r>
          </a:p>
        </p:txBody>
      </p:sp>
      <p:sp>
        <p:nvSpPr>
          <p:cNvPr id="3" name="Content Placeholder 2">
            <a:extLst>
              <a:ext uri="{FF2B5EF4-FFF2-40B4-BE49-F238E27FC236}">
                <a16:creationId xmlns:a16="http://schemas.microsoft.com/office/drawing/2014/main" id="{A8FFFE5F-7FAB-24E5-8F77-13779884F4C7}"/>
              </a:ext>
            </a:extLst>
          </p:cNvPr>
          <p:cNvSpPr>
            <a:spLocks noGrp="1"/>
          </p:cNvSpPr>
          <p:nvPr>
            <p:ph idx="1"/>
          </p:nvPr>
        </p:nvSpPr>
        <p:spPr/>
        <p:txBody>
          <a:bodyPr/>
          <a:lstStyle/>
          <a:p>
            <a:r>
              <a:rPr lang="en-US" dirty="0"/>
              <a:t>Retrieve the integer that is stored as 11100110 in memory using two’s complement format.</a:t>
            </a:r>
          </a:p>
          <a:p>
            <a:endParaRPr lang="en-US" dirty="0"/>
          </a:p>
          <a:p>
            <a:endParaRPr lang="en-US" dirty="0"/>
          </a:p>
          <a:p>
            <a:endParaRPr lang="en-IN" dirty="0"/>
          </a:p>
        </p:txBody>
      </p:sp>
      <p:pic>
        <p:nvPicPr>
          <p:cNvPr id="5" name="Picture 4">
            <a:extLst>
              <a:ext uri="{FF2B5EF4-FFF2-40B4-BE49-F238E27FC236}">
                <a16:creationId xmlns:a16="http://schemas.microsoft.com/office/drawing/2014/main" id="{B5E9556B-6088-C2F6-E7D4-D4AFC1EBEA1E}"/>
              </a:ext>
            </a:extLst>
          </p:cNvPr>
          <p:cNvPicPr>
            <a:picLocks noChangeAspect="1"/>
          </p:cNvPicPr>
          <p:nvPr/>
        </p:nvPicPr>
        <p:blipFill>
          <a:blip r:embed="rId2"/>
          <a:stretch>
            <a:fillRect/>
          </a:stretch>
        </p:blipFill>
        <p:spPr>
          <a:xfrm>
            <a:off x="838200" y="2905693"/>
            <a:ext cx="9527698" cy="2457417"/>
          </a:xfrm>
          <a:prstGeom prst="rect">
            <a:avLst/>
          </a:prstGeom>
        </p:spPr>
      </p:pic>
    </p:spTree>
    <p:extLst>
      <p:ext uri="{BB962C8B-B14F-4D97-AF65-F5344CB8AC3E}">
        <p14:creationId xmlns:p14="http://schemas.microsoft.com/office/powerpoint/2010/main" val="3552078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49EC-AD53-024B-C0A6-CD6E3707FBA2}"/>
              </a:ext>
            </a:extLst>
          </p:cNvPr>
          <p:cNvSpPr>
            <a:spLocks noGrp="1"/>
          </p:cNvSpPr>
          <p:nvPr>
            <p:ph type="title"/>
          </p:nvPr>
        </p:nvSpPr>
        <p:spPr/>
        <p:txBody>
          <a:bodyPr/>
          <a:lstStyle/>
          <a:p>
            <a:r>
              <a:rPr lang="en-IN" dirty="0"/>
              <a:t>Comparison of the three systems (Sample on next slide)</a:t>
            </a:r>
          </a:p>
        </p:txBody>
      </p:sp>
      <p:sp>
        <p:nvSpPr>
          <p:cNvPr id="3" name="Content Placeholder 2">
            <a:extLst>
              <a:ext uri="{FF2B5EF4-FFF2-40B4-BE49-F238E27FC236}">
                <a16:creationId xmlns:a16="http://schemas.microsoft.com/office/drawing/2014/main" id="{34473217-B98A-8151-28D7-8309A2CBC3D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C31EF7-180B-107B-2B55-7F99EA41CB0B}"/>
              </a:ext>
            </a:extLst>
          </p:cNvPr>
          <p:cNvPicPr>
            <a:picLocks noChangeAspect="1"/>
          </p:cNvPicPr>
          <p:nvPr/>
        </p:nvPicPr>
        <p:blipFill>
          <a:blip r:embed="rId2"/>
          <a:stretch>
            <a:fillRect/>
          </a:stretch>
        </p:blipFill>
        <p:spPr>
          <a:xfrm>
            <a:off x="3625643" y="1077039"/>
            <a:ext cx="5857404" cy="5780961"/>
          </a:xfrm>
          <a:prstGeom prst="rect">
            <a:avLst/>
          </a:prstGeom>
        </p:spPr>
      </p:pic>
    </p:spTree>
    <p:extLst>
      <p:ext uri="{BB962C8B-B14F-4D97-AF65-F5344CB8AC3E}">
        <p14:creationId xmlns:p14="http://schemas.microsoft.com/office/powerpoint/2010/main" val="1390764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83AD-19F8-30F3-BC3D-B2C37F844D69}"/>
              </a:ext>
            </a:extLst>
          </p:cNvPr>
          <p:cNvSpPr>
            <a:spLocks noGrp="1"/>
          </p:cNvSpPr>
          <p:nvPr>
            <p:ph type="title"/>
          </p:nvPr>
        </p:nvSpPr>
        <p:spPr/>
        <p:txBody>
          <a:bodyPr/>
          <a:lstStyle/>
          <a:p>
            <a:r>
              <a:rPr lang="en-IN" dirty="0"/>
              <a:t>Samples from previous table</a:t>
            </a:r>
          </a:p>
        </p:txBody>
      </p:sp>
      <p:sp>
        <p:nvSpPr>
          <p:cNvPr id="3" name="Content Placeholder 2">
            <a:extLst>
              <a:ext uri="{FF2B5EF4-FFF2-40B4-BE49-F238E27FC236}">
                <a16:creationId xmlns:a16="http://schemas.microsoft.com/office/drawing/2014/main" id="{22868704-FDE2-C1F6-E676-FF1AF2558522}"/>
              </a:ext>
            </a:extLst>
          </p:cNvPr>
          <p:cNvSpPr>
            <a:spLocks noGrp="1"/>
          </p:cNvSpPr>
          <p:nvPr>
            <p:ph idx="1"/>
          </p:nvPr>
        </p:nvSpPr>
        <p:spPr/>
        <p:txBody>
          <a:bodyPr/>
          <a:lstStyle/>
          <a:p>
            <a:r>
              <a:rPr lang="en-IN" dirty="0"/>
              <a:t>Let us take memory contents from row number 8, which are 1000</a:t>
            </a:r>
          </a:p>
          <a:p>
            <a:pPr lvl="1"/>
            <a:r>
              <a:rPr lang="en-IN" dirty="0"/>
              <a:t>Leftmost bit is 1, so number is negative, so 2’s complement must be found</a:t>
            </a:r>
          </a:p>
          <a:p>
            <a:pPr lvl="1"/>
            <a:r>
              <a:rPr lang="en-IN" dirty="0"/>
              <a:t>If we calculate 2’s complement of 1000, it is 1000, i.e. the same number</a:t>
            </a:r>
          </a:p>
          <a:p>
            <a:pPr lvl="1"/>
            <a:r>
              <a:rPr lang="en-IN" dirty="0"/>
              <a:t>1000 in binary is 8 in decimal</a:t>
            </a:r>
          </a:p>
          <a:p>
            <a:pPr lvl="1"/>
            <a:r>
              <a:rPr lang="en-IN" dirty="0"/>
              <a:t>Because the first bit is 1, it must be negative</a:t>
            </a:r>
          </a:p>
          <a:p>
            <a:pPr lvl="1"/>
            <a:r>
              <a:rPr lang="en-IN" dirty="0"/>
              <a:t>Hence, 2’s complement value of 1000 is -8</a:t>
            </a:r>
          </a:p>
          <a:p>
            <a:r>
              <a:rPr lang="en-IN" dirty="0"/>
              <a:t>Another example: 0110</a:t>
            </a:r>
          </a:p>
          <a:p>
            <a:pPr lvl="1"/>
            <a:r>
              <a:rPr lang="en-IN" dirty="0"/>
              <a:t>Leftmost bit is 0, so number is positive, so 2’s complement is not necessary</a:t>
            </a:r>
          </a:p>
          <a:p>
            <a:pPr lvl="1"/>
            <a:r>
              <a:rPr lang="en-IN" dirty="0"/>
              <a:t>Simply convert to decimal: 6 and sign is also positive, so +6</a:t>
            </a:r>
          </a:p>
        </p:txBody>
      </p:sp>
    </p:spTree>
    <p:extLst>
      <p:ext uri="{BB962C8B-B14F-4D97-AF65-F5344CB8AC3E}">
        <p14:creationId xmlns:p14="http://schemas.microsoft.com/office/powerpoint/2010/main" val="2020748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DAF5-4762-9134-73A0-15494CCD967E}"/>
              </a:ext>
            </a:extLst>
          </p:cNvPr>
          <p:cNvSpPr>
            <a:spLocks noGrp="1"/>
          </p:cNvSpPr>
          <p:nvPr>
            <p:ph type="title"/>
          </p:nvPr>
        </p:nvSpPr>
        <p:spPr/>
        <p:txBody>
          <a:bodyPr/>
          <a:lstStyle/>
          <a:p>
            <a:r>
              <a:rPr lang="en-IN" dirty="0"/>
              <a:t>2’s Complement Arithmetic – Addition</a:t>
            </a:r>
          </a:p>
        </p:txBody>
      </p:sp>
      <p:sp>
        <p:nvSpPr>
          <p:cNvPr id="3" name="Content Placeholder 2">
            <a:extLst>
              <a:ext uri="{FF2B5EF4-FFF2-40B4-BE49-F238E27FC236}">
                <a16:creationId xmlns:a16="http://schemas.microsoft.com/office/drawing/2014/main" id="{C262D1EE-25C4-8471-BB76-0E6EA19C0B4D}"/>
              </a:ext>
            </a:extLst>
          </p:cNvPr>
          <p:cNvSpPr>
            <a:spLocks noGrp="1"/>
          </p:cNvSpPr>
          <p:nvPr>
            <p:ph idx="1"/>
          </p:nvPr>
        </p:nvSpPr>
        <p:spPr/>
        <p:txBody>
          <a:bodyPr/>
          <a:lstStyle/>
          <a:p>
            <a:r>
              <a:rPr lang="en-US" dirty="0"/>
              <a:t>There are four possible cases: </a:t>
            </a:r>
          </a:p>
          <a:p>
            <a:pPr lvl="1"/>
            <a:r>
              <a:rPr lang="en-US" dirty="0"/>
              <a:t>Both numbers positive, </a:t>
            </a:r>
          </a:p>
          <a:p>
            <a:pPr lvl="1"/>
            <a:r>
              <a:rPr lang="en-US" dirty="0"/>
              <a:t>A positive number and a smaller negative number, </a:t>
            </a:r>
          </a:p>
          <a:p>
            <a:pPr lvl="1"/>
            <a:r>
              <a:rPr lang="en-US" dirty="0"/>
              <a:t>A negative number and a smaller positive number, </a:t>
            </a:r>
          </a:p>
          <a:p>
            <a:pPr lvl="1"/>
            <a:r>
              <a:rPr lang="en-US" dirty="0"/>
              <a:t>Both numbers negative. Let us go through all four cases</a:t>
            </a:r>
          </a:p>
          <a:p>
            <a:endParaRPr lang="en-IN" dirty="0"/>
          </a:p>
        </p:txBody>
      </p:sp>
    </p:spTree>
    <p:extLst>
      <p:ext uri="{BB962C8B-B14F-4D97-AF65-F5344CB8AC3E}">
        <p14:creationId xmlns:p14="http://schemas.microsoft.com/office/powerpoint/2010/main" val="398320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Number Systems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37290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5311-C8CF-6D00-6239-F052AF5827D2}"/>
              </a:ext>
            </a:extLst>
          </p:cNvPr>
          <p:cNvSpPr>
            <a:spLocks noGrp="1"/>
          </p:cNvSpPr>
          <p:nvPr>
            <p:ph type="title"/>
          </p:nvPr>
        </p:nvSpPr>
        <p:spPr/>
        <p:txBody>
          <a:bodyPr/>
          <a:lstStyle/>
          <a:p>
            <a:r>
              <a:rPr lang="en-IN" dirty="0"/>
              <a:t>Case 1 – Both positive</a:t>
            </a:r>
          </a:p>
        </p:txBody>
      </p:sp>
      <p:sp>
        <p:nvSpPr>
          <p:cNvPr id="3" name="Content Placeholder 2">
            <a:extLst>
              <a:ext uri="{FF2B5EF4-FFF2-40B4-BE49-F238E27FC236}">
                <a16:creationId xmlns:a16="http://schemas.microsoft.com/office/drawing/2014/main" id="{1651A8C9-7A8F-5330-2C80-E68D1502D7C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E1758E-B268-92C9-78D5-1F6E23D3052F}"/>
              </a:ext>
            </a:extLst>
          </p:cNvPr>
          <p:cNvPicPr>
            <a:picLocks noChangeAspect="1"/>
          </p:cNvPicPr>
          <p:nvPr/>
        </p:nvPicPr>
        <p:blipFill>
          <a:blip r:embed="rId2"/>
          <a:stretch>
            <a:fillRect/>
          </a:stretch>
        </p:blipFill>
        <p:spPr>
          <a:xfrm>
            <a:off x="733886" y="1416561"/>
            <a:ext cx="10556580" cy="4265047"/>
          </a:xfrm>
          <a:prstGeom prst="rect">
            <a:avLst/>
          </a:prstGeom>
        </p:spPr>
      </p:pic>
    </p:spTree>
    <p:extLst>
      <p:ext uri="{BB962C8B-B14F-4D97-AF65-F5344CB8AC3E}">
        <p14:creationId xmlns:p14="http://schemas.microsoft.com/office/powerpoint/2010/main" val="3934377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5311-C8CF-6D00-6239-F052AF5827D2}"/>
              </a:ext>
            </a:extLst>
          </p:cNvPr>
          <p:cNvSpPr>
            <a:spLocks noGrp="1"/>
          </p:cNvSpPr>
          <p:nvPr>
            <p:ph type="title"/>
          </p:nvPr>
        </p:nvSpPr>
        <p:spPr/>
        <p:txBody>
          <a:bodyPr>
            <a:normAutofit/>
          </a:bodyPr>
          <a:lstStyle/>
          <a:p>
            <a:r>
              <a:rPr lang="en-IN" sz="4000" dirty="0"/>
              <a:t>Case 2 – Positive and Smaller negative</a:t>
            </a:r>
          </a:p>
        </p:txBody>
      </p:sp>
      <p:sp>
        <p:nvSpPr>
          <p:cNvPr id="3" name="Content Placeholder 2">
            <a:extLst>
              <a:ext uri="{FF2B5EF4-FFF2-40B4-BE49-F238E27FC236}">
                <a16:creationId xmlns:a16="http://schemas.microsoft.com/office/drawing/2014/main" id="{1651A8C9-7A8F-5330-2C80-E68D1502D7C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5E1DB6D6-C5AC-0A38-2B9B-08401399BD4B}"/>
              </a:ext>
            </a:extLst>
          </p:cNvPr>
          <p:cNvPicPr>
            <a:picLocks noChangeAspect="1"/>
          </p:cNvPicPr>
          <p:nvPr/>
        </p:nvPicPr>
        <p:blipFill>
          <a:blip r:embed="rId2"/>
          <a:stretch>
            <a:fillRect/>
          </a:stretch>
        </p:blipFill>
        <p:spPr>
          <a:xfrm>
            <a:off x="838200" y="1445734"/>
            <a:ext cx="10381437" cy="4810632"/>
          </a:xfrm>
          <a:prstGeom prst="rect">
            <a:avLst/>
          </a:prstGeom>
        </p:spPr>
      </p:pic>
      <p:sp>
        <p:nvSpPr>
          <p:cNvPr id="7" name="Callout: Double Bent Line with No Border 6">
            <a:extLst>
              <a:ext uri="{FF2B5EF4-FFF2-40B4-BE49-F238E27FC236}">
                <a16:creationId xmlns:a16="http://schemas.microsoft.com/office/drawing/2014/main" id="{948B5F83-9B3A-DE78-2347-EF8AA641E5D5}"/>
              </a:ext>
            </a:extLst>
          </p:cNvPr>
          <p:cNvSpPr/>
          <p:nvPr/>
        </p:nvSpPr>
        <p:spPr>
          <a:xfrm>
            <a:off x="9010436" y="365125"/>
            <a:ext cx="3061699" cy="2234237"/>
          </a:xfrm>
          <a:prstGeom prst="callout3">
            <a:avLst>
              <a:gd name="adj1" fmla="val 18750"/>
              <a:gd name="adj2" fmla="val -8333"/>
              <a:gd name="adj3" fmla="val 18750"/>
              <a:gd name="adj4" fmla="val -16667"/>
              <a:gd name="adj5" fmla="val 100000"/>
              <a:gd name="adj6" fmla="val -16667"/>
              <a:gd name="adj7" fmla="val 98247"/>
              <a:gd name="adj8" fmla="val -746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Quick trick to obtain binary 2’s complement of 68: What is +68 in binary? 0100 0100. Using our trick, its 2’s complement will be 1011 1100</a:t>
            </a:r>
          </a:p>
        </p:txBody>
      </p:sp>
    </p:spTree>
    <p:extLst>
      <p:ext uri="{BB962C8B-B14F-4D97-AF65-F5344CB8AC3E}">
        <p14:creationId xmlns:p14="http://schemas.microsoft.com/office/powerpoint/2010/main" val="52612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DAF5-18A1-8552-B51D-9B2B0F7759B2}"/>
              </a:ext>
            </a:extLst>
          </p:cNvPr>
          <p:cNvSpPr>
            <a:spLocks noGrp="1"/>
          </p:cNvSpPr>
          <p:nvPr>
            <p:ph type="title"/>
          </p:nvPr>
        </p:nvSpPr>
        <p:spPr/>
        <p:txBody>
          <a:bodyPr/>
          <a:lstStyle/>
          <a:p>
            <a:r>
              <a:rPr lang="en-IN" dirty="0"/>
              <a:t>Case 3: Positive and Larger negative</a:t>
            </a:r>
          </a:p>
        </p:txBody>
      </p:sp>
      <p:sp>
        <p:nvSpPr>
          <p:cNvPr id="3" name="Content Placeholder 2">
            <a:extLst>
              <a:ext uri="{FF2B5EF4-FFF2-40B4-BE49-F238E27FC236}">
                <a16:creationId xmlns:a16="http://schemas.microsoft.com/office/drawing/2014/main" id="{E6D28252-D1CF-11BC-0CF7-08B938C47C9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2B5656-DFA6-4DE5-77B1-B1AEF2F2A441}"/>
              </a:ext>
            </a:extLst>
          </p:cNvPr>
          <p:cNvPicPr>
            <a:picLocks noChangeAspect="1"/>
          </p:cNvPicPr>
          <p:nvPr/>
        </p:nvPicPr>
        <p:blipFill>
          <a:blip r:embed="rId2"/>
          <a:stretch>
            <a:fillRect/>
          </a:stretch>
        </p:blipFill>
        <p:spPr>
          <a:xfrm>
            <a:off x="482965" y="2134589"/>
            <a:ext cx="11226069" cy="3434004"/>
          </a:xfrm>
          <a:prstGeom prst="rect">
            <a:avLst/>
          </a:prstGeom>
        </p:spPr>
      </p:pic>
    </p:spTree>
    <p:extLst>
      <p:ext uri="{BB962C8B-B14F-4D97-AF65-F5344CB8AC3E}">
        <p14:creationId xmlns:p14="http://schemas.microsoft.com/office/powerpoint/2010/main" val="2363795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A28D-DE43-BF13-ED9E-53086565314B}"/>
              </a:ext>
            </a:extLst>
          </p:cNvPr>
          <p:cNvSpPr>
            <a:spLocks noGrp="1"/>
          </p:cNvSpPr>
          <p:nvPr>
            <p:ph type="title"/>
          </p:nvPr>
        </p:nvSpPr>
        <p:spPr/>
        <p:txBody>
          <a:bodyPr/>
          <a:lstStyle/>
          <a:p>
            <a:r>
              <a:rPr lang="en-IN" dirty="0"/>
              <a:t>Case 4: Both negative</a:t>
            </a:r>
          </a:p>
        </p:txBody>
      </p:sp>
      <p:sp>
        <p:nvSpPr>
          <p:cNvPr id="3" name="Content Placeholder 2">
            <a:extLst>
              <a:ext uri="{FF2B5EF4-FFF2-40B4-BE49-F238E27FC236}">
                <a16:creationId xmlns:a16="http://schemas.microsoft.com/office/drawing/2014/main" id="{41FD72F9-D8D8-DA5A-85FC-2525BBC1164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6C0603-2B7F-A12B-7890-1FB462256BF2}"/>
              </a:ext>
            </a:extLst>
          </p:cNvPr>
          <p:cNvPicPr>
            <a:picLocks noChangeAspect="1"/>
          </p:cNvPicPr>
          <p:nvPr/>
        </p:nvPicPr>
        <p:blipFill>
          <a:blip r:embed="rId2"/>
          <a:stretch>
            <a:fillRect/>
          </a:stretch>
        </p:blipFill>
        <p:spPr>
          <a:xfrm>
            <a:off x="610234" y="1596074"/>
            <a:ext cx="10774649" cy="4136905"/>
          </a:xfrm>
          <a:prstGeom prst="rect">
            <a:avLst/>
          </a:prstGeom>
        </p:spPr>
      </p:pic>
    </p:spTree>
    <p:extLst>
      <p:ext uri="{BB962C8B-B14F-4D97-AF65-F5344CB8AC3E}">
        <p14:creationId xmlns:p14="http://schemas.microsoft.com/office/powerpoint/2010/main" val="16017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1572-9E1F-2F97-D4C7-FFDA37EB3C2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D33B5CE8-78A6-8610-4B22-FE2A931E423E}"/>
              </a:ext>
            </a:extLst>
          </p:cNvPr>
          <p:cNvSpPr>
            <a:spLocks noGrp="1"/>
          </p:cNvSpPr>
          <p:nvPr>
            <p:ph idx="1"/>
          </p:nvPr>
        </p:nvSpPr>
        <p:spPr/>
        <p:txBody>
          <a:bodyPr/>
          <a:lstStyle/>
          <a:p>
            <a:r>
              <a:rPr lang="en-US" dirty="0"/>
              <a:t>In every case, 2's complement addition works. </a:t>
            </a:r>
          </a:p>
          <a:p>
            <a:r>
              <a:rPr lang="en-US" dirty="0"/>
              <a:t>In other words, as long as positive and negative numbers are expressed in 2's complement representation, an adding circuit will automatically produce the correct answer. </a:t>
            </a:r>
          </a:p>
          <a:p>
            <a:r>
              <a:rPr lang="en-US" dirty="0"/>
              <a:t>This assumes the decimal sum is within the -128 to+ 127 range. If not, you get an overflow.</a:t>
            </a:r>
          </a:p>
          <a:p>
            <a:endParaRPr lang="en-IN" dirty="0"/>
          </a:p>
        </p:txBody>
      </p:sp>
    </p:spTree>
    <p:extLst>
      <p:ext uri="{BB962C8B-B14F-4D97-AF65-F5344CB8AC3E}">
        <p14:creationId xmlns:p14="http://schemas.microsoft.com/office/powerpoint/2010/main" val="2927858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9E87-A5AF-EB61-C014-051EE6B93406}"/>
              </a:ext>
            </a:extLst>
          </p:cNvPr>
          <p:cNvSpPr>
            <a:spLocks noGrp="1"/>
          </p:cNvSpPr>
          <p:nvPr>
            <p:ph type="title"/>
          </p:nvPr>
        </p:nvSpPr>
        <p:spPr/>
        <p:txBody>
          <a:bodyPr/>
          <a:lstStyle/>
          <a:p>
            <a:r>
              <a:rPr lang="en-IN" dirty="0"/>
              <a:t>2’s Complement Subtraction</a:t>
            </a:r>
          </a:p>
        </p:txBody>
      </p:sp>
      <p:sp>
        <p:nvSpPr>
          <p:cNvPr id="3" name="Content Placeholder 2">
            <a:extLst>
              <a:ext uri="{FF2B5EF4-FFF2-40B4-BE49-F238E27FC236}">
                <a16:creationId xmlns:a16="http://schemas.microsoft.com/office/drawing/2014/main" id="{B91A6144-A9F1-7C98-5B80-231079EA0DFD}"/>
              </a:ext>
            </a:extLst>
          </p:cNvPr>
          <p:cNvSpPr>
            <a:spLocks noGrp="1"/>
          </p:cNvSpPr>
          <p:nvPr>
            <p:ph idx="1"/>
          </p:nvPr>
        </p:nvSpPr>
        <p:spPr/>
        <p:txBody>
          <a:bodyPr>
            <a:normAutofit fontScale="85000" lnSpcReduction="20000"/>
          </a:bodyPr>
          <a:lstStyle/>
          <a:p>
            <a:r>
              <a:rPr lang="en-IN" dirty="0"/>
              <a:t>Format for subtraction: </a:t>
            </a:r>
          </a:p>
          <a:p>
            <a:endParaRPr lang="en-IN" dirty="0"/>
          </a:p>
          <a:p>
            <a:r>
              <a:rPr lang="en-US" dirty="0"/>
              <a:t>There are four cases: both numbers positive, a positive number and a smaller negative number, a negative number and a smaller positive number, and both numbers negative.</a:t>
            </a:r>
          </a:p>
          <a:p>
            <a:r>
              <a:rPr lang="en-US" dirty="0"/>
              <a:t>The question now is how can we use an adding circuit to do subtraction. From algebra, you already know that adding a negative number is equivalent to subtracting a positive number. </a:t>
            </a:r>
          </a:p>
          <a:p>
            <a:r>
              <a:rPr lang="en-US" dirty="0"/>
              <a:t>If we take the 2's complement of the subtrahend, addition of the complemented subtrahend gives the correct answer. </a:t>
            </a:r>
          </a:p>
          <a:p>
            <a:r>
              <a:rPr lang="en-US" dirty="0"/>
              <a:t>Remember that the 2' s complement is equivalent to negation. </a:t>
            </a:r>
          </a:p>
          <a:p>
            <a:r>
              <a:rPr lang="en-US" dirty="0"/>
              <a:t>One way to remove all doubt about this critical idea is to analyze the four cases that can arise during a subtraction.</a:t>
            </a:r>
          </a:p>
          <a:p>
            <a:endParaRPr lang="en-IN" dirty="0"/>
          </a:p>
        </p:txBody>
      </p:sp>
      <p:pic>
        <p:nvPicPr>
          <p:cNvPr id="7" name="Picture 6">
            <a:extLst>
              <a:ext uri="{FF2B5EF4-FFF2-40B4-BE49-F238E27FC236}">
                <a16:creationId xmlns:a16="http://schemas.microsoft.com/office/drawing/2014/main" id="{FA9B6D93-612E-F9A7-5F23-6265B700C96B}"/>
              </a:ext>
            </a:extLst>
          </p:cNvPr>
          <p:cNvPicPr>
            <a:picLocks noChangeAspect="1"/>
          </p:cNvPicPr>
          <p:nvPr/>
        </p:nvPicPr>
        <p:blipFill>
          <a:blip r:embed="rId2"/>
          <a:stretch>
            <a:fillRect/>
          </a:stretch>
        </p:blipFill>
        <p:spPr>
          <a:xfrm>
            <a:off x="4417650" y="1280065"/>
            <a:ext cx="2137262" cy="1253861"/>
          </a:xfrm>
          <a:prstGeom prst="rect">
            <a:avLst/>
          </a:prstGeom>
        </p:spPr>
      </p:pic>
    </p:spTree>
    <p:extLst>
      <p:ext uri="{BB962C8B-B14F-4D97-AF65-F5344CB8AC3E}">
        <p14:creationId xmlns:p14="http://schemas.microsoft.com/office/powerpoint/2010/main" val="2389829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9B5-41B2-C47B-9BB9-74982948FCCA}"/>
              </a:ext>
            </a:extLst>
          </p:cNvPr>
          <p:cNvSpPr>
            <a:spLocks noGrp="1"/>
          </p:cNvSpPr>
          <p:nvPr>
            <p:ph type="title"/>
          </p:nvPr>
        </p:nvSpPr>
        <p:spPr/>
        <p:txBody>
          <a:bodyPr/>
          <a:lstStyle/>
          <a:p>
            <a:r>
              <a:rPr lang="en-IN" dirty="0"/>
              <a:t>Case 1: Both positive</a:t>
            </a:r>
          </a:p>
        </p:txBody>
      </p:sp>
      <p:sp>
        <p:nvSpPr>
          <p:cNvPr id="3" name="Content Placeholder 2">
            <a:extLst>
              <a:ext uri="{FF2B5EF4-FFF2-40B4-BE49-F238E27FC236}">
                <a16:creationId xmlns:a16="http://schemas.microsoft.com/office/drawing/2014/main" id="{5E3DC7DA-6A9A-E29F-37FF-498F07C484B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3ED0DB4-C6DB-E695-282D-D4DF98B0CF85}"/>
              </a:ext>
            </a:extLst>
          </p:cNvPr>
          <p:cNvPicPr>
            <a:picLocks noChangeAspect="1"/>
          </p:cNvPicPr>
          <p:nvPr/>
        </p:nvPicPr>
        <p:blipFill>
          <a:blip r:embed="rId2"/>
          <a:stretch>
            <a:fillRect/>
          </a:stretch>
        </p:blipFill>
        <p:spPr>
          <a:xfrm>
            <a:off x="953385" y="1552132"/>
            <a:ext cx="9985056" cy="4351337"/>
          </a:xfrm>
          <a:prstGeom prst="rect">
            <a:avLst/>
          </a:prstGeom>
        </p:spPr>
      </p:pic>
    </p:spTree>
    <p:extLst>
      <p:ext uri="{BB962C8B-B14F-4D97-AF65-F5344CB8AC3E}">
        <p14:creationId xmlns:p14="http://schemas.microsoft.com/office/powerpoint/2010/main" val="3350174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9B5-41B2-C47B-9BB9-74982948FCCA}"/>
              </a:ext>
            </a:extLst>
          </p:cNvPr>
          <p:cNvSpPr>
            <a:spLocks noGrp="1"/>
          </p:cNvSpPr>
          <p:nvPr>
            <p:ph type="title"/>
          </p:nvPr>
        </p:nvSpPr>
        <p:spPr/>
        <p:txBody>
          <a:bodyPr/>
          <a:lstStyle/>
          <a:p>
            <a:r>
              <a:rPr lang="en-IN" dirty="0"/>
              <a:t>Case 2: Positive and Smaller negative</a:t>
            </a:r>
          </a:p>
        </p:txBody>
      </p:sp>
      <p:sp>
        <p:nvSpPr>
          <p:cNvPr id="3" name="Content Placeholder 2">
            <a:extLst>
              <a:ext uri="{FF2B5EF4-FFF2-40B4-BE49-F238E27FC236}">
                <a16:creationId xmlns:a16="http://schemas.microsoft.com/office/drawing/2014/main" id="{5E3DC7DA-6A9A-E29F-37FF-498F07C484B4}"/>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18A7A17-C62C-040E-06E0-9A0266C2BC86}"/>
              </a:ext>
            </a:extLst>
          </p:cNvPr>
          <p:cNvPicPr>
            <a:picLocks noChangeAspect="1"/>
          </p:cNvPicPr>
          <p:nvPr/>
        </p:nvPicPr>
        <p:blipFill>
          <a:blip r:embed="rId2"/>
          <a:stretch>
            <a:fillRect/>
          </a:stretch>
        </p:blipFill>
        <p:spPr>
          <a:xfrm>
            <a:off x="733064" y="1543717"/>
            <a:ext cx="10620736" cy="4551743"/>
          </a:xfrm>
          <a:prstGeom prst="rect">
            <a:avLst/>
          </a:prstGeom>
        </p:spPr>
      </p:pic>
    </p:spTree>
    <p:extLst>
      <p:ext uri="{BB962C8B-B14F-4D97-AF65-F5344CB8AC3E}">
        <p14:creationId xmlns:p14="http://schemas.microsoft.com/office/powerpoint/2010/main" val="695156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9B5-41B2-C47B-9BB9-74982948FCCA}"/>
              </a:ext>
            </a:extLst>
          </p:cNvPr>
          <p:cNvSpPr>
            <a:spLocks noGrp="1"/>
          </p:cNvSpPr>
          <p:nvPr>
            <p:ph type="title"/>
          </p:nvPr>
        </p:nvSpPr>
        <p:spPr/>
        <p:txBody>
          <a:bodyPr/>
          <a:lstStyle/>
          <a:p>
            <a:r>
              <a:rPr lang="en-IN" dirty="0"/>
              <a:t>Case 3: Positive and Larger negative</a:t>
            </a:r>
          </a:p>
        </p:txBody>
      </p:sp>
      <p:sp>
        <p:nvSpPr>
          <p:cNvPr id="3" name="Content Placeholder 2">
            <a:extLst>
              <a:ext uri="{FF2B5EF4-FFF2-40B4-BE49-F238E27FC236}">
                <a16:creationId xmlns:a16="http://schemas.microsoft.com/office/drawing/2014/main" id="{5E3DC7DA-6A9A-E29F-37FF-498F07C484B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BE4F467-A79F-AB9F-D759-C9286FB73C11}"/>
              </a:ext>
            </a:extLst>
          </p:cNvPr>
          <p:cNvPicPr>
            <a:picLocks noChangeAspect="1"/>
          </p:cNvPicPr>
          <p:nvPr/>
        </p:nvPicPr>
        <p:blipFill>
          <a:blip r:embed="rId2"/>
          <a:stretch>
            <a:fillRect/>
          </a:stretch>
        </p:blipFill>
        <p:spPr>
          <a:xfrm>
            <a:off x="664780" y="1563368"/>
            <a:ext cx="11326373" cy="3923032"/>
          </a:xfrm>
          <a:prstGeom prst="rect">
            <a:avLst/>
          </a:prstGeom>
        </p:spPr>
      </p:pic>
    </p:spTree>
    <p:extLst>
      <p:ext uri="{BB962C8B-B14F-4D97-AF65-F5344CB8AC3E}">
        <p14:creationId xmlns:p14="http://schemas.microsoft.com/office/powerpoint/2010/main" val="38432427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9B5-41B2-C47B-9BB9-74982948FCCA}"/>
              </a:ext>
            </a:extLst>
          </p:cNvPr>
          <p:cNvSpPr>
            <a:spLocks noGrp="1"/>
          </p:cNvSpPr>
          <p:nvPr>
            <p:ph type="title"/>
          </p:nvPr>
        </p:nvSpPr>
        <p:spPr/>
        <p:txBody>
          <a:bodyPr/>
          <a:lstStyle/>
          <a:p>
            <a:r>
              <a:rPr lang="en-IN" dirty="0"/>
              <a:t>Case 4: Both negative</a:t>
            </a:r>
          </a:p>
        </p:txBody>
      </p:sp>
      <p:sp>
        <p:nvSpPr>
          <p:cNvPr id="3" name="Content Placeholder 2">
            <a:extLst>
              <a:ext uri="{FF2B5EF4-FFF2-40B4-BE49-F238E27FC236}">
                <a16:creationId xmlns:a16="http://schemas.microsoft.com/office/drawing/2014/main" id="{5E3DC7DA-6A9A-E29F-37FF-498F07C484B4}"/>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0B699705-F55E-2109-6E8D-A7AE6247BFBE}"/>
              </a:ext>
            </a:extLst>
          </p:cNvPr>
          <p:cNvPicPr>
            <a:picLocks noChangeAspect="1"/>
          </p:cNvPicPr>
          <p:nvPr/>
        </p:nvPicPr>
        <p:blipFill>
          <a:blip r:embed="rId2"/>
          <a:stretch>
            <a:fillRect/>
          </a:stretch>
        </p:blipFill>
        <p:spPr>
          <a:xfrm>
            <a:off x="517197" y="1601290"/>
            <a:ext cx="11290609" cy="3987852"/>
          </a:xfrm>
          <a:prstGeom prst="rect">
            <a:avLst/>
          </a:prstGeom>
        </p:spPr>
      </p:pic>
    </p:spTree>
    <p:extLst>
      <p:ext uri="{BB962C8B-B14F-4D97-AF65-F5344CB8AC3E}">
        <p14:creationId xmlns:p14="http://schemas.microsoft.com/office/powerpoint/2010/main" val="140707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A98831-808A-3A22-9D27-EE7736AFADDD}"/>
              </a:ext>
            </a:extLst>
          </p:cNvPr>
          <p:cNvSpPr>
            <a:spLocks noGrp="1"/>
          </p:cNvSpPr>
          <p:nvPr>
            <p:ph type="title"/>
          </p:nvPr>
        </p:nvSpPr>
        <p:spPr/>
        <p:txBody>
          <a:bodyPr/>
          <a:lstStyle/>
          <a:p>
            <a:r>
              <a:rPr lang="en-IN" dirty="0"/>
              <a:t>Digital computers</a:t>
            </a:r>
          </a:p>
        </p:txBody>
      </p:sp>
      <p:sp>
        <p:nvSpPr>
          <p:cNvPr id="5" name="Content Placeholder 4">
            <a:extLst>
              <a:ext uri="{FF2B5EF4-FFF2-40B4-BE49-F238E27FC236}">
                <a16:creationId xmlns:a16="http://schemas.microsoft.com/office/drawing/2014/main" id="{F3501210-B4C6-9D42-6FEB-311BC5AE1CA1}"/>
              </a:ext>
            </a:extLst>
          </p:cNvPr>
          <p:cNvSpPr>
            <a:spLocks noGrp="1"/>
          </p:cNvSpPr>
          <p:nvPr>
            <p:ph idx="1"/>
          </p:nvPr>
        </p:nvSpPr>
        <p:spPr/>
        <p:txBody>
          <a:bodyPr/>
          <a:lstStyle/>
          <a:p>
            <a:r>
              <a:rPr lang="en-IN" dirty="0"/>
              <a:t>Computers function reliably if only two states are used</a:t>
            </a:r>
          </a:p>
          <a:p>
            <a:r>
              <a:rPr lang="en-IN" dirty="0"/>
              <a:t>Because of the physical restriction of components and because human logic tends to be binary (true/false, yes/no), </a:t>
            </a:r>
            <a:r>
              <a:rPr lang="en-IN" b="1" dirty="0"/>
              <a:t>digital computers</a:t>
            </a:r>
            <a:r>
              <a:rPr lang="en-IN" dirty="0"/>
              <a:t> take only two values, hence </a:t>
            </a:r>
            <a:r>
              <a:rPr lang="en-IN" b="1" dirty="0"/>
              <a:t>binary</a:t>
            </a:r>
          </a:p>
          <a:p>
            <a:r>
              <a:rPr lang="en-IN" dirty="0"/>
              <a:t>A binary digit is </a:t>
            </a:r>
            <a:r>
              <a:rPr lang="en-IN" b="1" dirty="0"/>
              <a:t>bit</a:t>
            </a:r>
          </a:p>
        </p:txBody>
      </p:sp>
      <p:pic>
        <p:nvPicPr>
          <p:cNvPr id="1026" name="Picture 2" descr="CSC 110 MODULE 1.3">
            <a:extLst>
              <a:ext uri="{FF2B5EF4-FFF2-40B4-BE49-F238E27FC236}">
                <a16:creationId xmlns:a16="http://schemas.microsoft.com/office/drawing/2014/main" id="{989CF8A8-D52B-0287-D16B-B0B8654C1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57" y="3821236"/>
            <a:ext cx="2601931" cy="209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31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89FA-D3D3-59EC-CDAA-DAE4193D0BE1}"/>
              </a:ext>
            </a:extLst>
          </p:cNvPr>
          <p:cNvSpPr>
            <a:spLocks noGrp="1"/>
          </p:cNvSpPr>
          <p:nvPr>
            <p:ph type="title"/>
          </p:nvPr>
        </p:nvSpPr>
        <p:spPr/>
        <p:txBody>
          <a:bodyPr/>
          <a:lstStyle/>
          <a:p>
            <a:r>
              <a:rPr lang="en-IN" dirty="0"/>
              <a:t>Overflow</a:t>
            </a:r>
          </a:p>
        </p:txBody>
      </p:sp>
      <p:sp>
        <p:nvSpPr>
          <p:cNvPr id="3" name="Content Placeholder 2">
            <a:extLst>
              <a:ext uri="{FF2B5EF4-FFF2-40B4-BE49-F238E27FC236}">
                <a16:creationId xmlns:a16="http://schemas.microsoft.com/office/drawing/2014/main" id="{5C9D1B25-FCF1-0FEB-ACF7-6EDBBC281A73}"/>
              </a:ext>
            </a:extLst>
          </p:cNvPr>
          <p:cNvSpPr>
            <a:spLocks noGrp="1"/>
          </p:cNvSpPr>
          <p:nvPr>
            <p:ph idx="1"/>
          </p:nvPr>
        </p:nvSpPr>
        <p:spPr/>
        <p:txBody>
          <a:bodyPr>
            <a:normAutofit fontScale="77500" lnSpcReduction="20000"/>
          </a:bodyPr>
          <a:lstStyle/>
          <a:p>
            <a:r>
              <a:rPr lang="en-US" dirty="0"/>
              <a:t>We have covered all cases of addition and subtraction. </a:t>
            </a:r>
          </a:p>
          <a:p>
            <a:r>
              <a:rPr lang="en-US" dirty="0"/>
              <a:t>2's complement arithmetic works and is the standard method used in microcomputers. In 8-bit arithmetic, the only thing that can go wrong is a sum outside the range of -128 to + 127. When this happens, there is an </a:t>
            </a:r>
            <a:r>
              <a:rPr lang="en-US" b="1" dirty="0"/>
              <a:t>overflow</a:t>
            </a:r>
            <a:r>
              <a:rPr lang="en-US" dirty="0"/>
              <a:t> into the sign bit, causing a sign change. </a:t>
            </a:r>
          </a:p>
          <a:p>
            <a:r>
              <a:rPr lang="en-US" dirty="0"/>
              <a:t>With the typical microcomputer, the programmer has to write instructions that check for this change in the sign bit.</a:t>
            </a:r>
          </a:p>
          <a:p>
            <a:r>
              <a:rPr lang="en-US" dirty="0"/>
              <a:t>Let's take a look at overflow problems. </a:t>
            </a:r>
          </a:p>
          <a:p>
            <a:r>
              <a:rPr lang="en-US" dirty="0"/>
              <a:t>Assume that both input numbers are in the range of -128 to +127.</a:t>
            </a:r>
          </a:p>
          <a:p>
            <a:r>
              <a:rPr lang="en-US" dirty="0"/>
              <a:t>If a positive and a negative number are being added, an overflow is impossible because the answer is always less than the larger of the two numbers being added. </a:t>
            </a:r>
          </a:p>
          <a:p>
            <a:r>
              <a:rPr lang="en-US" dirty="0"/>
              <a:t>Trouble can arise only when the arithmetic circuit adds two positive numbers or two negative numbers. Then, it is possible for the sum to be outside the range of -128 to +127.</a:t>
            </a:r>
            <a:endParaRPr lang="en-IN" dirty="0"/>
          </a:p>
        </p:txBody>
      </p:sp>
    </p:spTree>
    <p:extLst>
      <p:ext uri="{BB962C8B-B14F-4D97-AF65-F5344CB8AC3E}">
        <p14:creationId xmlns:p14="http://schemas.microsoft.com/office/powerpoint/2010/main" val="1499261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F8BD-925A-2E2D-EB72-C1ABB1BEA7A6}"/>
              </a:ext>
            </a:extLst>
          </p:cNvPr>
          <p:cNvSpPr>
            <a:spLocks noGrp="1"/>
          </p:cNvSpPr>
          <p:nvPr>
            <p:ph type="title"/>
          </p:nvPr>
        </p:nvSpPr>
        <p:spPr/>
        <p:txBody>
          <a:bodyPr/>
          <a:lstStyle/>
          <a:p>
            <a:r>
              <a:rPr lang="en-IN" dirty="0"/>
              <a:t>Overflow Case 1: Two positive numbers</a:t>
            </a:r>
          </a:p>
        </p:txBody>
      </p:sp>
      <p:sp>
        <p:nvSpPr>
          <p:cNvPr id="3" name="Content Placeholder 2">
            <a:extLst>
              <a:ext uri="{FF2B5EF4-FFF2-40B4-BE49-F238E27FC236}">
                <a16:creationId xmlns:a16="http://schemas.microsoft.com/office/drawing/2014/main" id="{605D0DDE-0B90-CA2C-F900-4DA504B6CB4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59C2E01-2874-0EE8-433C-D9B50AB8F981}"/>
              </a:ext>
            </a:extLst>
          </p:cNvPr>
          <p:cNvPicPr>
            <a:picLocks noChangeAspect="1"/>
          </p:cNvPicPr>
          <p:nvPr/>
        </p:nvPicPr>
        <p:blipFill>
          <a:blip r:embed="rId2"/>
          <a:stretch>
            <a:fillRect/>
          </a:stretch>
        </p:blipFill>
        <p:spPr>
          <a:xfrm>
            <a:off x="447782" y="2457299"/>
            <a:ext cx="11008280" cy="2946907"/>
          </a:xfrm>
          <a:prstGeom prst="rect">
            <a:avLst/>
          </a:prstGeom>
        </p:spPr>
      </p:pic>
    </p:spTree>
    <p:extLst>
      <p:ext uri="{BB962C8B-B14F-4D97-AF65-F5344CB8AC3E}">
        <p14:creationId xmlns:p14="http://schemas.microsoft.com/office/powerpoint/2010/main" val="3765848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F8BD-925A-2E2D-EB72-C1ABB1BEA7A6}"/>
              </a:ext>
            </a:extLst>
          </p:cNvPr>
          <p:cNvSpPr>
            <a:spLocks noGrp="1"/>
          </p:cNvSpPr>
          <p:nvPr>
            <p:ph type="title"/>
          </p:nvPr>
        </p:nvSpPr>
        <p:spPr/>
        <p:txBody>
          <a:bodyPr/>
          <a:lstStyle/>
          <a:p>
            <a:r>
              <a:rPr lang="en-IN" dirty="0"/>
              <a:t>Overflow Case 2: Two negative numbers</a:t>
            </a:r>
          </a:p>
        </p:txBody>
      </p:sp>
      <p:sp>
        <p:nvSpPr>
          <p:cNvPr id="3" name="Content Placeholder 2">
            <a:extLst>
              <a:ext uri="{FF2B5EF4-FFF2-40B4-BE49-F238E27FC236}">
                <a16:creationId xmlns:a16="http://schemas.microsoft.com/office/drawing/2014/main" id="{605D0DDE-0B90-CA2C-F900-4DA504B6CB4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175EFC7-6FE7-C8FF-A2EA-B3DDE674A7EF}"/>
              </a:ext>
            </a:extLst>
          </p:cNvPr>
          <p:cNvPicPr>
            <a:picLocks noChangeAspect="1"/>
          </p:cNvPicPr>
          <p:nvPr/>
        </p:nvPicPr>
        <p:blipFill>
          <a:blip r:embed="rId2"/>
          <a:stretch>
            <a:fillRect/>
          </a:stretch>
        </p:blipFill>
        <p:spPr>
          <a:xfrm>
            <a:off x="285927" y="2246263"/>
            <a:ext cx="11461583" cy="2603140"/>
          </a:xfrm>
          <a:prstGeom prst="rect">
            <a:avLst/>
          </a:prstGeom>
        </p:spPr>
      </p:pic>
    </p:spTree>
    <p:extLst>
      <p:ext uri="{BB962C8B-B14F-4D97-AF65-F5344CB8AC3E}">
        <p14:creationId xmlns:p14="http://schemas.microsoft.com/office/powerpoint/2010/main" val="1687415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9FC037-6DB7-69AC-7F8B-7E0F149DE078}"/>
              </a:ext>
            </a:extLst>
          </p:cNvPr>
          <p:cNvSpPr>
            <a:spLocks noGrp="1"/>
          </p:cNvSpPr>
          <p:nvPr>
            <p:ph type="title"/>
          </p:nvPr>
        </p:nvSpPr>
        <p:spPr/>
        <p:txBody>
          <a:bodyPr/>
          <a:lstStyle/>
          <a:p>
            <a:r>
              <a:rPr lang="en-IN" dirty="0"/>
              <a:t>Computer Systems Organization</a:t>
            </a:r>
          </a:p>
        </p:txBody>
      </p:sp>
      <p:sp>
        <p:nvSpPr>
          <p:cNvPr id="5" name="Text Placeholder 4">
            <a:extLst>
              <a:ext uri="{FF2B5EF4-FFF2-40B4-BE49-F238E27FC236}">
                <a16:creationId xmlns:a16="http://schemas.microsoft.com/office/drawing/2014/main" id="{B17E3009-7D0D-9B05-3A58-9946FD09EA9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3946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BAC5-9949-1661-2052-9EC40EC50D92}"/>
              </a:ext>
            </a:extLst>
          </p:cNvPr>
          <p:cNvSpPr>
            <a:spLocks noGrp="1"/>
          </p:cNvSpPr>
          <p:nvPr>
            <p:ph type="title"/>
          </p:nvPr>
        </p:nvSpPr>
        <p:spPr/>
        <p:txBody>
          <a:bodyPr/>
          <a:lstStyle/>
          <a:p>
            <a:r>
              <a:rPr lang="en-IN" dirty="0"/>
              <a:t>Main components of a Computer</a:t>
            </a:r>
          </a:p>
        </p:txBody>
      </p:sp>
      <p:sp>
        <p:nvSpPr>
          <p:cNvPr id="3" name="Content Placeholder 2">
            <a:extLst>
              <a:ext uri="{FF2B5EF4-FFF2-40B4-BE49-F238E27FC236}">
                <a16:creationId xmlns:a16="http://schemas.microsoft.com/office/drawing/2014/main" id="{A745D604-693B-03F3-C1F0-D52959D79B89}"/>
              </a:ext>
            </a:extLst>
          </p:cNvPr>
          <p:cNvSpPr>
            <a:spLocks noGrp="1"/>
          </p:cNvSpPr>
          <p:nvPr>
            <p:ph idx="1"/>
          </p:nvPr>
        </p:nvSpPr>
        <p:spPr/>
        <p:txBody>
          <a:bodyPr/>
          <a:lstStyle/>
          <a:p>
            <a:r>
              <a:rPr lang="en-IN" dirty="0"/>
              <a:t>Processor</a:t>
            </a:r>
          </a:p>
          <a:p>
            <a:r>
              <a:rPr lang="en-IN" dirty="0"/>
              <a:t>Memory</a:t>
            </a:r>
          </a:p>
          <a:p>
            <a:r>
              <a:rPr lang="en-IN" dirty="0"/>
              <a:t>Input-output devices</a:t>
            </a:r>
          </a:p>
        </p:txBody>
      </p:sp>
    </p:spTree>
    <p:extLst>
      <p:ext uri="{BB962C8B-B14F-4D97-AF65-F5344CB8AC3E}">
        <p14:creationId xmlns:p14="http://schemas.microsoft.com/office/powerpoint/2010/main" val="3798991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E7D2-487B-662A-46C0-AA0FB52D56C7}"/>
              </a:ext>
            </a:extLst>
          </p:cNvPr>
          <p:cNvSpPr>
            <a:spLocks noGrp="1"/>
          </p:cNvSpPr>
          <p:nvPr>
            <p:ph type="title"/>
          </p:nvPr>
        </p:nvSpPr>
        <p:spPr/>
        <p:txBody>
          <a:bodyPr/>
          <a:lstStyle/>
          <a:p>
            <a:r>
              <a:rPr lang="en-IN" dirty="0"/>
              <a:t>Processor</a:t>
            </a:r>
          </a:p>
        </p:txBody>
      </p:sp>
      <p:sp>
        <p:nvSpPr>
          <p:cNvPr id="3" name="Content Placeholder 2">
            <a:extLst>
              <a:ext uri="{FF2B5EF4-FFF2-40B4-BE49-F238E27FC236}">
                <a16:creationId xmlns:a16="http://schemas.microsoft.com/office/drawing/2014/main" id="{ED0AE206-389E-3AB4-D16C-CAD11FB314B7}"/>
              </a:ext>
            </a:extLst>
          </p:cNvPr>
          <p:cNvSpPr>
            <a:spLocks noGrp="1"/>
          </p:cNvSpPr>
          <p:nvPr>
            <p:ph idx="1"/>
          </p:nvPr>
        </p:nvSpPr>
        <p:spPr/>
        <p:txBody>
          <a:bodyPr/>
          <a:lstStyle/>
          <a:p>
            <a:r>
              <a:rPr lang="en-IN" b="1" dirty="0"/>
              <a:t>Processor </a:t>
            </a:r>
            <a:r>
              <a:rPr lang="en-IN" dirty="0"/>
              <a:t>or </a:t>
            </a:r>
            <a:r>
              <a:rPr lang="en-IN" b="1" dirty="0"/>
              <a:t>Central Processing Unit (CPU)</a:t>
            </a:r>
            <a:r>
              <a:rPr lang="en-IN" dirty="0"/>
              <a:t> is the brain of the computer</a:t>
            </a:r>
          </a:p>
          <a:p>
            <a:r>
              <a:rPr lang="en-IN" dirty="0"/>
              <a:t>Main job: Execute programs stored in the main memory by fetching their instructions (code), examining them one-by-one and executing them</a:t>
            </a:r>
          </a:p>
          <a:p>
            <a:r>
              <a:rPr lang="en-IN" dirty="0"/>
              <a:t>Components inside a processor are connected using a </a:t>
            </a:r>
            <a:r>
              <a:rPr lang="en-IN" b="1" dirty="0"/>
              <a:t>bus </a:t>
            </a:r>
            <a:r>
              <a:rPr lang="en-IN" dirty="0"/>
              <a:t>(collection of parallel wires) for transmitting address, data, and control signals</a:t>
            </a:r>
          </a:p>
          <a:p>
            <a:r>
              <a:rPr lang="en-IN" dirty="0"/>
              <a:t>Buses can be internal to the CPU or outside also</a:t>
            </a:r>
          </a:p>
        </p:txBody>
      </p:sp>
    </p:spTree>
    <p:extLst>
      <p:ext uri="{BB962C8B-B14F-4D97-AF65-F5344CB8AC3E}">
        <p14:creationId xmlns:p14="http://schemas.microsoft.com/office/powerpoint/2010/main" val="27898545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7747-1578-8800-6437-7214B5334F91}"/>
              </a:ext>
            </a:extLst>
          </p:cNvPr>
          <p:cNvSpPr>
            <a:spLocks noGrp="1"/>
          </p:cNvSpPr>
          <p:nvPr>
            <p:ph type="title"/>
          </p:nvPr>
        </p:nvSpPr>
        <p:spPr/>
        <p:txBody>
          <a:bodyPr/>
          <a:lstStyle/>
          <a:p>
            <a:r>
              <a:rPr lang="en-IN" dirty="0"/>
              <a:t>Parts of the CPU</a:t>
            </a:r>
          </a:p>
        </p:txBody>
      </p:sp>
      <p:sp>
        <p:nvSpPr>
          <p:cNvPr id="3" name="Content Placeholder 2">
            <a:extLst>
              <a:ext uri="{FF2B5EF4-FFF2-40B4-BE49-F238E27FC236}">
                <a16:creationId xmlns:a16="http://schemas.microsoft.com/office/drawing/2014/main" id="{912A9040-DE44-93C0-C797-11DBFD5C53AE}"/>
              </a:ext>
            </a:extLst>
          </p:cNvPr>
          <p:cNvSpPr>
            <a:spLocks noGrp="1"/>
          </p:cNvSpPr>
          <p:nvPr>
            <p:ph idx="1"/>
          </p:nvPr>
        </p:nvSpPr>
        <p:spPr/>
        <p:txBody>
          <a:bodyPr/>
          <a:lstStyle/>
          <a:p>
            <a:r>
              <a:rPr lang="en-US" b="1" dirty="0"/>
              <a:t>Control unit</a:t>
            </a:r>
            <a:r>
              <a:rPr lang="en-US" dirty="0"/>
              <a:t>: Responsible  for fetching instructions from main memory and determining their type</a:t>
            </a:r>
          </a:p>
          <a:p>
            <a:r>
              <a:rPr lang="en-US" b="1" dirty="0"/>
              <a:t>Arithmetic Logic Unit (ALU)</a:t>
            </a:r>
            <a:r>
              <a:rPr lang="en-US" dirty="0"/>
              <a:t>: Performs operations such as addition and Boolean AND needed to  carry out the instructions </a:t>
            </a:r>
          </a:p>
          <a:p>
            <a:r>
              <a:rPr lang="en-US" dirty="0"/>
              <a:t>See next slide</a:t>
            </a:r>
          </a:p>
          <a:p>
            <a:endParaRPr lang="en-IN" dirty="0"/>
          </a:p>
        </p:txBody>
      </p:sp>
    </p:spTree>
    <p:extLst>
      <p:ext uri="{BB962C8B-B14F-4D97-AF65-F5344CB8AC3E}">
        <p14:creationId xmlns:p14="http://schemas.microsoft.com/office/powerpoint/2010/main" val="29564289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47747-1578-8800-6437-7214B5334F91}"/>
              </a:ext>
            </a:extLst>
          </p:cNvPr>
          <p:cNvSpPr>
            <a:spLocks noGrp="1"/>
          </p:cNvSpPr>
          <p:nvPr>
            <p:ph type="title"/>
          </p:nvPr>
        </p:nvSpPr>
        <p:spPr/>
        <p:txBody>
          <a:bodyPr/>
          <a:lstStyle/>
          <a:p>
            <a:r>
              <a:rPr lang="en-IN" dirty="0"/>
              <a:t>Computer Organization</a:t>
            </a:r>
          </a:p>
        </p:txBody>
      </p:sp>
      <p:pic>
        <p:nvPicPr>
          <p:cNvPr id="5" name="Content Placeholder 4">
            <a:extLst>
              <a:ext uri="{FF2B5EF4-FFF2-40B4-BE49-F238E27FC236}">
                <a16:creationId xmlns:a16="http://schemas.microsoft.com/office/drawing/2014/main" id="{B75F549E-94D6-6D20-D682-48CE66AEAE47}"/>
              </a:ext>
            </a:extLst>
          </p:cNvPr>
          <p:cNvPicPr>
            <a:picLocks noGrp="1" noChangeAspect="1"/>
          </p:cNvPicPr>
          <p:nvPr>
            <p:ph idx="1"/>
          </p:nvPr>
        </p:nvPicPr>
        <p:blipFill>
          <a:blip r:embed="rId2"/>
          <a:stretch>
            <a:fillRect/>
          </a:stretch>
        </p:blipFill>
        <p:spPr>
          <a:xfrm>
            <a:off x="1437290" y="1339481"/>
            <a:ext cx="9031014" cy="5347828"/>
          </a:xfrm>
        </p:spPr>
      </p:pic>
    </p:spTree>
    <p:extLst>
      <p:ext uri="{BB962C8B-B14F-4D97-AF65-F5344CB8AC3E}">
        <p14:creationId xmlns:p14="http://schemas.microsoft.com/office/powerpoint/2010/main" val="713030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F88A-DFC2-8B89-3550-E165048A4943}"/>
              </a:ext>
            </a:extLst>
          </p:cNvPr>
          <p:cNvSpPr>
            <a:spLocks noGrp="1"/>
          </p:cNvSpPr>
          <p:nvPr>
            <p:ph type="title"/>
          </p:nvPr>
        </p:nvSpPr>
        <p:spPr/>
        <p:txBody>
          <a:bodyPr/>
          <a:lstStyle/>
          <a:p>
            <a:r>
              <a:rPr lang="en-IN" dirty="0"/>
              <a:t>More on the CPU</a:t>
            </a:r>
          </a:p>
        </p:txBody>
      </p:sp>
      <p:sp>
        <p:nvSpPr>
          <p:cNvPr id="3" name="Content Placeholder 2">
            <a:extLst>
              <a:ext uri="{FF2B5EF4-FFF2-40B4-BE49-F238E27FC236}">
                <a16:creationId xmlns:a16="http://schemas.microsoft.com/office/drawing/2014/main" id="{48073271-6B00-54B6-9CF2-AB8A17BC30C7}"/>
              </a:ext>
            </a:extLst>
          </p:cNvPr>
          <p:cNvSpPr>
            <a:spLocks noGrp="1"/>
          </p:cNvSpPr>
          <p:nvPr>
            <p:ph idx="1"/>
          </p:nvPr>
        </p:nvSpPr>
        <p:spPr/>
        <p:txBody>
          <a:bodyPr>
            <a:normAutofit/>
          </a:bodyPr>
          <a:lstStyle/>
          <a:p>
            <a:r>
              <a:rPr lang="en-US" dirty="0"/>
              <a:t>The CPU also contains a small, high-speed memory used to store temporary  results and certain control information. </a:t>
            </a:r>
          </a:p>
          <a:p>
            <a:r>
              <a:rPr lang="en-US" dirty="0"/>
              <a:t>This memory is made up of a number of  </a:t>
            </a:r>
            <a:r>
              <a:rPr lang="en-US" b="1" dirty="0"/>
              <a:t>registers</a:t>
            </a:r>
            <a:r>
              <a:rPr lang="en-US" dirty="0"/>
              <a:t>, each having has a certain size and function. </a:t>
            </a:r>
          </a:p>
          <a:p>
            <a:r>
              <a:rPr lang="en-US" dirty="0"/>
              <a:t>Usually, all the registers  have the same size. </a:t>
            </a:r>
          </a:p>
          <a:p>
            <a:r>
              <a:rPr lang="en-US" dirty="0"/>
              <a:t>Each register can hold one number, up to some maximum determined by its size. </a:t>
            </a:r>
          </a:p>
          <a:p>
            <a:r>
              <a:rPr lang="en-US" dirty="0"/>
              <a:t>Registers can be read and written at high speed since they are  internal to the CPU.</a:t>
            </a:r>
            <a:endParaRPr lang="en-IN" dirty="0"/>
          </a:p>
        </p:txBody>
      </p:sp>
    </p:spTree>
    <p:extLst>
      <p:ext uri="{BB962C8B-B14F-4D97-AF65-F5344CB8AC3E}">
        <p14:creationId xmlns:p14="http://schemas.microsoft.com/office/powerpoint/2010/main" val="25592654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DAB9-A872-CCBC-12A4-E33188724DA6}"/>
              </a:ext>
            </a:extLst>
          </p:cNvPr>
          <p:cNvSpPr>
            <a:spLocks noGrp="1"/>
          </p:cNvSpPr>
          <p:nvPr>
            <p:ph type="title"/>
          </p:nvPr>
        </p:nvSpPr>
        <p:spPr/>
        <p:txBody>
          <a:bodyPr/>
          <a:lstStyle/>
          <a:p>
            <a:r>
              <a:rPr lang="en-IN" dirty="0"/>
              <a:t>Data Path in a CPU</a:t>
            </a:r>
          </a:p>
        </p:txBody>
      </p:sp>
      <p:sp>
        <p:nvSpPr>
          <p:cNvPr id="3" name="Content Placeholder 2">
            <a:extLst>
              <a:ext uri="{FF2B5EF4-FFF2-40B4-BE49-F238E27FC236}">
                <a16:creationId xmlns:a16="http://schemas.microsoft.com/office/drawing/2014/main" id="{7D45183D-A033-E2C8-729C-2605866417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0D2121-B5E2-1FE8-07D1-4E9E21DAA921}"/>
              </a:ext>
            </a:extLst>
          </p:cNvPr>
          <p:cNvPicPr>
            <a:picLocks noChangeAspect="1"/>
          </p:cNvPicPr>
          <p:nvPr/>
        </p:nvPicPr>
        <p:blipFill>
          <a:blip r:embed="rId2"/>
          <a:stretch>
            <a:fillRect/>
          </a:stretch>
        </p:blipFill>
        <p:spPr>
          <a:xfrm>
            <a:off x="2983299" y="1158961"/>
            <a:ext cx="5992536" cy="5333914"/>
          </a:xfrm>
          <a:prstGeom prst="rect">
            <a:avLst/>
          </a:prstGeom>
        </p:spPr>
      </p:pic>
    </p:spTree>
    <p:extLst>
      <p:ext uri="{BB962C8B-B14F-4D97-AF65-F5344CB8AC3E}">
        <p14:creationId xmlns:p14="http://schemas.microsoft.com/office/powerpoint/2010/main" val="4133615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15138</TotalTime>
  <Words>17999</Words>
  <Application>Microsoft Office PowerPoint</Application>
  <PresentationFormat>Widescreen</PresentationFormat>
  <Paragraphs>1330</Paragraphs>
  <Slides>316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316</vt:i4>
      </vt:variant>
    </vt:vector>
  </HeadingPairs>
  <TitlesOfParts>
    <vt:vector size="320" baseType="lpstr">
      <vt:lpstr>Arial</vt:lpstr>
      <vt:lpstr>Calibri</vt:lpstr>
      <vt:lpstr>Calibri Light</vt:lpstr>
      <vt:lpstr>Office Theme</vt:lpstr>
      <vt:lpstr>Computer Architecture</vt:lpstr>
      <vt:lpstr>Basics</vt:lpstr>
      <vt:lpstr>Digital Computer</vt:lpstr>
      <vt:lpstr>Machine language</vt:lpstr>
      <vt:lpstr>A programmable computer</vt:lpstr>
      <vt:lpstr>Same data, different programs</vt:lpstr>
      <vt:lpstr>The von Neumann model</vt:lpstr>
      <vt:lpstr>Number Systems</vt:lpstr>
      <vt:lpstr>Digital computers</vt:lpstr>
      <vt:lpstr>Decimal Number System</vt:lpstr>
      <vt:lpstr>Binary Number System</vt:lpstr>
      <vt:lpstr>Binary number system</vt:lpstr>
      <vt:lpstr>Exercises</vt:lpstr>
      <vt:lpstr>Hexadecimal Number System</vt:lpstr>
      <vt:lpstr>Hexadecimal Number System</vt:lpstr>
      <vt:lpstr>Exercises</vt:lpstr>
      <vt:lpstr>Octal Number System</vt:lpstr>
      <vt:lpstr>Number Systems: Summary</vt:lpstr>
      <vt:lpstr>Comparison</vt:lpstr>
      <vt:lpstr>Fractions</vt:lpstr>
      <vt:lpstr>Binary fractions</vt:lpstr>
      <vt:lpstr>Examples</vt:lpstr>
      <vt:lpstr>Decimal to binary: Fractions</vt:lpstr>
      <vt:lpstr>Summary: Binary to Decimal and Back</vt:lpstr>
      <vt:lpstr>Decimal to binary: Mixed number</vt:lpstr>
      <vt:lpstr>Octal to decimal</vt:lpstr>
      <vt:lpstr>Decimal to octal with fractions</vt:lpstr>
      <vt:lpstr>Hex to decimal fractions</vt:lpstr>
      <vt:lpstr>Logic gates</vt:lpstr>
      <vt:lpstr>Three basic logic gates</vt:lpstr>
      <vt:lpstr>Combinational circuits</vt:lpstr>
      <vt:lpstr>Half-adder</vt:lpstr>
      <vt:lpstr>What about data storage? Flip-flops …</vt:lpstr>
      <vt:lpstr>Example: SR flip-flop</vt:lpstr>
      <vt:lpstr>SR flip-flop working (Truth table next)</vt:lpstr>
      <vt:lpstr>SR flip-flop truth table</vt:lpstr>
      <vt:lpstr>Decoder (3-to-8)</vt:lpstr>
      <vt:lpstr>Decoder Working</vt:lpstr>
      <vt:lpstr>Multiplexer (4-to-1)</vt:lpstr>
      <vt:lpstr>Multiplexer Working</vt:lpstr>
      <vt:lpstr>Binary Arithmetic</vt:lpstr>
      <vt:lpstr>Binary Addition</vt:lpstr>
      <vt:lpstr>Adding Large Binary Numbers</vt:lpstr>
      <vt:lpstr>Exercise</vt:lpstr>
      <vt:lpstr>Binary Subtraction</vt:lpstr>
      <vt:lpstr>Binary Subtraction Example</vt:lpstr>
      <vt:lpstr>Binary Subtraction Example</vt:lpstr>
      <vt:lpstr>Binary Subtraction Example</vt:lpstr>
      <vt:lpstr>Binary Numbers and Signs</vt:lpstr>
      <vt:lpstr>Unsigned Binary Numbers</vt:lpstr>
      <vt:lpstr>Overflow</vt:lpstr>
      <vt:lpstr>Binary Subtraction</vt:lpstr>
      <vt:lpstr>Sign and Magnitude Representation – 1</vt:lpstr>
      <vt:lpstr>Sign and Magnitude Numbers</vt:lpstr>
      <vt:lpstr>Sign and Magnitude Numbers</vt:lpstr>
      <vt:lpstr>Sign and Magnitude Representation – 2</vt:lpstr>
      <vt:lpstr>Example – 1</vt:lpstr>
      <vt:lpstr>Example – 2</vt:lpstr>
      <vt:lpstr>Example – 3</vt:lpstr>
      <vt:lpstr>Example – 3</vt:lpstr>
      <vt:lpstr>Sign and Magnitude Numbers</vt:lpstr>
      <vt:lpstr>1’s Complement Representation</vt:lpstr>
      <vt:lpstr>2’s Complement Representation</vt:lpstr>
      <vt:lpstr>More Examples</vt:lpstr>
      <vt:lpstr>Why 2’s Complement? – Part 1</vt:lpstr>
      <vt:lpstr>Why 2’s Complement? – Part 2</vt:lpstr>
      <vt:lpstr>Why 2’s Complement? – Part 3</vt:lpstr>
      <vt:lpstr>Conclusion</vt:lpstr>
      <vt:lpstr>One’s and Two’s Complement</vt:lpstr>
      <vt:lpstr>Example</vt:lpstr>
      <vt:lpstr>Example</vt:lpstr>
      <vt:lpstr>Two’s Complement: Another method</vt:lpstr>
      <vt:lpstr>Problems</vt:lpstr>
      <vt:lpstr>Problems</vt:lpstr>
      <vt:lpstr>Problems</vt:lpstr>
      <vt:lpstr>Problems</vt:lpstr>
      <vt:lpstr>Comparison of the three systems (Sample on next slide)</vt:lpstr>
      <vt:lpstr>Samples from previous table</vt:lpstr>
      <vt:lpstr>2’s Complement Arithmetic – Addition</vt:lpstr>
      <vt:lpstr>Case 1 – Both positive</vt:lpstr>
      <vt:lpstr>Case 2 – Positive and Smaller negative</vt:lpstr>
      <vt:lpstr>Case 3: Positive and Larger negative</vt:lpstr>
      <vt:lpstr>Case 4: Both negative</vt:lpstr>
      <vt:lpstr>Conclusion</vt:lpstr>
      <vt:lpstr>2’s Complement Subtraction</vt:lpstr>
      <vt:lpstr>Case 1: Both positive</vt:lpstr>
      <vt:lpstr>Case 2: Positive and Smaller negative</vt:lpstr>
      <vt:lpstr>Case 3: Positive and Larger negative</vt:lpstr>
      <vt:lpstr>Case 4: Both negative</vt:lpstr>
      <vt:lpstr>Overflow</vt:lpstr>
      <vt:lpstr>Overflow Case 1: Two positive numbers</vt:lpstr>
      <vt:lpstr>Overflow Case 2: Two negative numbers</vt:lpstr>
      <vt:lpstr>Computer Systems Organization</vt:lpstr>
      <vt:lpstr>Main components of a Computer</vt:lpstr>
      <vt:lpstr>Processor</vt:lpstr>
      <vt:lpstr>Parts of the CPU</vt:lpstr>
      <vt:lpstr>Computer Organization</vt:lpstr>
      <vt:lpstr>More on the CPU</vt:lpstr>
      <vt:lpstr>Data Path in a CPU</vt:lpstr>
      <vt:lpstr>ALU Operation – An Example</vt:lpstr>
      <vt:lpstr>Sample ALU Circuit</vt:lpstr>
      <vt:lpstr>ALU Operation</vt:lpstr>
      <vt:lpstr>Our ALU</vt:lpstr>
      <vt:lpstr>ALU Operation</vt:lpstr>
      <vt:lpstr>ALU Operation</vt:lpstr>
      <vt:lpstr>Memory</vt:lpstr>
      <vt:lpstr>Memory Example</vt:lpstr>
      <vt:lpstr>Address Bus versus Data Bus</vt:lpstr>
      <vt:lpstr>Basic Concepts</vt:lpstr>
      <vt:lpstr>Programming Language Generations</vt:lpstr>
      <vt:lpstr>Computer Organization and Architecture</vt:lpstr>
      <vt:lpstr>Computer Architecture versus Organization</vt:lpstr>
      <vt:lpstr>Brief History of Computers</vt:lpstr>
      <vt:lpstr>Analytical Engine and Charles Babbage</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8088 and 80286</vt:lpstr>
      <vt:lpstr>Intel x86 Architecture – x86</vt:lpstr>
      <vt:lpstr>The Intel CPU Family</vt:lpstr>
      <vt:lpstr>Intel Processor</vt:lpstr>
      <vt:lpstr>32-bit Processor</vt:lpstr>
      <vt:lpstr>64-bit Processor</vt:lpstr>
      <vt:lpstr>Intel Core Processors</vt:lpstr>
      <vt:lpstr>Intel Xeon Processors</vt:lpstr>
      <vt:lpstr>Intel Pentium Processors</vt:lpstr>
      <vt:lpstr>Intel Celeron Processors</vt:lpstr>
      <vt:lpstr>AMD Processor</vt:lpstr>
      <vt:lpstr>The ARM Architecture</vt:lpstr>
      <vt:lpstr>The ARM Architecture</vt:lpstr>
      <vt:lpstr>ARM Usage</vt:lpstr>
      <vt:lpstr>Computer Performance Assessment</vt:lpstr>
      <vt:lpstr>Computer Performance Parameters – 1</vt:lpstr>
      <vt:lpstr>Computer Performance Parameters – 2</vt:lpstr>
      <vt:lpstr>Functions of a Computer </vt:lpstr>
      <vt:lpstr>Interconnection Structures</vt:lpstr>
      <vt:lpstr>Bus Concept</vt:lpstr>
      <vt:lpstr>Bus Interconnection</vt:lpstr>
      <vt:lpstr>Bus Working</vt:lpstr>
      <vt:lpstr>Master and Slave Examples</vt:lpstr>
      <vt:lpstr>Bus Width</vt:lpstr>
      <vt:lpstr>8088 Bus</vt:lpstr>
      <vt:lpstr>Other Bus Examples – 80286 and 80386</vt:lpstr>
      <vt:lpstr>Goals of Computer Architecture</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Sections 4 and 5: Processor versus System Architecture</vt:lpstr>
      <vt:lpstr>Language Levels</vt:lpstr>
      <vt:lpstr>Structure of an Instruction</vt:lpstr>
      <vt:lpstr>Example</vt:lpstr>
      <vt:lpstr>Instruction Cycle (More on the next slide)</vt:lpstr>
      <vt:lpstr>Execution of an Instruction</vt:lpstr>
      <vt:lpstr>Structure of an Instruction</vt:lpstr>
      <vt:lpstr>A Sample Program in Machine Language</vt:lpstr>
      <vt:lpstr>Processor/CPU</vt:lpstr>
      <vt:lpstr>CPU Organization</vt:lpstr>
      <vt:lpstr>More on the CPU</vt:lpstr>
      <vt:lpstr>Arithmetic and ALU – General Form</vt:lpstr>
      <vt:lpstr>System Bus</vt:lpstr>
      <vt:lpstr>System Bus – The Early Situation</vt:lpstr>
      <vt:lpstr>System Bus – The PCI Bus</vt:lpstr>
      <vt:lpstr>PCI Bus – Problems</vt:lpstr>
      <vt:lpstr>PCI Express</vt:lpstr>
      <vt:lpstr>PCI Express Card</vt:lpstr>
      <vt:lpstr>PCI Express (Diagram on the next slide)</vt:lpstr>
      <vt:lpstr>PCI Express</vt:lpstr>
      <vt:lpstr>PCI Express – Architecture</vt:lpstr>
      <vt:lpstr>PCI Express versus Older Buses</vt:lpstr>
      <vt:lpstr>CISC (Complex Instruction Set Computer) versus RISC (Reduced Instruction Set Computer)</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Pipelining</vt:lpstr>
      <vt:lpstr>A Five-stage Pipeline – 1</vt:lpstr>
      <vt:lpstr>A Five-stage Pipeline – 2</vt:lpstr>
      <vt:lpstr>A Five-stage Pipeline – 3</vt:lpstr>
      <vt:lpstr>Advanced CISC Example</vt:lpstr>
      <vt:lpstr>Sessions 8 and 9: Multiprocessor Architecture</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NVLink</vt:lpstr>
      <vt:lpstr>NVLink</vt:lpstr>
      <vt:lpstr>Session 10: 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1</vt:lpstr>
      <vt:lpstr>Direct-mapped Cache – Working – 2</vt:lpstr>
      <vt:lpstr>Set-associative Cache</vt:lpstr>
      <vt:lpstr>4-way set-associative cache</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 The need</vt:lpstr>
      <vt:lpstr>Virtual memory – The need</vt:lpstr>
      <vt:lpstr>Separating address space and memory locations – Virtual Memory!</vt:lpstr>
      <vt:lpstr>Virtual Memory – Benefits</vt:lpstr>
      <vt:lpstr>Understanding virtual memory</vt:lpstr>
      <vt:lpstr>More terminology</vt:lpstr>
      <vt:lpstr>Paging implementation</vt:lpstr>
      <vt:lpstr>Divide Virtual Memory into Pages and Physical Memory into Page Frames</vt:lpstr>
      <vt:lpstr>Memory Management Unit (MMU)</vt:lpstr>
      <vt:lpstr>Virtual to physical address translation </vt:lpstr>
      <vt:lpstr>Understanding the MMU operation – 1</vt:lpstr>
      <vt:lpstr>Understanding the MMU operation – 2</vt:lpstr>
      <vt:lpstr>Understanding the MMU operation – 3</vt:lpstr>
      <vt:lpstr>Page Replacement – Basic idea</vt:lpstr>
      <vt:lpstr>Page Replacement algorithms</vt:lpstr>
      <vt:lpstr>Thrashing concept</vt:lpstr>
      <vt:lpstr>Session 13 and 14: 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RAID level 4</vt:lpstr>
      <vt:lpstr>RAID level 5</vt:lpstr>
      <vt:lpstr>CD-ROM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Atul Kahate</cp:lastModifiedBy>
  <cp:revision>216</cp:revision>
  <dcterms:created xsi:type="dcterms:W3CDTF">2022-08-18T08:04:02Z</dcterms:created>
  <dcterms:modified xsi:type="dcterms:W3CDTF">2022-10-13T23:32:17Z</dcterms:modified>
</cp:coreProperties>
</file>